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2"/>
  </p:notesMasterIdLst>
  <p:sldIdLst>
    <p:sldId id="256" r:id="rId2"/>
    <p:sldId id="280" r:id="rId3"/>
    <p:sldId id="281" r:id="rId4"/>
    <p:sldId id="282" r:id="rId5"/>
    <p:sldId id="283" r:id="rId6"/>
    <p:sldId id="284" r:id="rId7"/>
    <p:sldId id="360" r:id="rId8"/>
    <p:sldId id="278" r:id="rId9"/>
    <p:sldId id="324" r:id="rId10"/>
    <p:sldId id="265" r:id="rId11"/>
    <p:sldId id="320" r:id="rId12"/>
    <p:sldId id="322" r:id="rId13"/>
    <p:sldId id="323" r:id="rId14"/>
    <p:sldId id="342" r:id="rId15"/>
    <p:sldId id="341" r:id="rId16"/>
    <p:sldId id="306" r:id="rId17"/>
    <p:sldId id="344" r:id="rId18"/>
    <p:sldId id="343" r:id="rId19"/>
    <p:sldId id="347" r:id="rId20"/>
    <p:sldId id="346" r:id="rId21"/>
    <p:sldId id="363" r:id="rId22"/>
    <p:sldId id="348" r:id="rId23"/>
    <p:sldId id="349" r:id="rId24"/>
    <p:sldId id="279" r:id="rId25"/>
    <p:sldId id="359" r:id="rId26"/>
    <p:sldId id="285" r:id="rId27"/>
    <p:sldId id="351" r:id="rId28"/>
    <p:sldId id="350" r:id="rId29"/>
    <p:sldId id="352" r:id="rId30"/>
    <p:sldId id="353" r:id="rId31"/>
    <p:sldId id="356" r:id="rId32"/>
    <p:sldId id="354" r:id="rId33"/>
    <p:sldId id="357" r:id="rId34"/>
    <p:sldId id="355" r:id="rId35"/>
    <p:sldId id="358" r:id="rId36"/>
    <p:sldId id="364" r:id="rId37"/>
    <p:sldId id="259" r:id="rId38"/>
    <p:sldId id="362" r:id="rId39"/>
    <p:sldId id="361" r:id="rId40"/>
    <p:sldId id="27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00"/>
    <a:srgbClr val="BEB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3"/>
    <p:restoredTop sz="88000" autoAdjust="0"/>
  </p:normalViewPr>
  <p:slideViewPr>
    <p:cSldViewPr>
      <p:cViewPr varScale="1">
        <p:scale>
          <a:sx n="97" d="100"/>
          <a:sy n="97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AD8DE0-0C9E-0F42-9823-A4744D4EF8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EBC11-EC8D-F84F-9DF8-759159D7000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BC496E-5286-9141-AD16-2FF24FCF0135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2A40F40-CE2B-7D41-B66E-E4D96B4D3C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7FC646-052A-AE40-AE09-36FEA7A249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42C0A-3EC8-534E-A2B5-6D1FA14029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52325-082B-F94E-BD1D-725F8AC96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25A1F1-A17E-3C42-B998-92865DEF7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B865158E-6286-B343-88D6-E26E2F62A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3ABE1769-9143-3840-A726-036EF1B21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C199275E-115A-2C42-A286-033E7F84AF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4E197C-46CC-EA47-B5C9-9052D0A00783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23EB2DEC-DFB2-A54D-B52D-8638DFA33A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FC6F627F-A43C-8840-B55C-87D09657C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r>
              <a:rPr lang="en-US" altLang="en-US"/>
              <a:t>Up to 90% of acute bronchitis cases in adults are viral, &amp; 95-100% in children.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/>
              <a:t>Antibiotics are NOT recommended for acute bronchitis, as studies which have compared antibiotics to placebo have failed to show a benefit. Yet, in the United States, up to 80% of adults still receive an antibiotic. </a:t>
            </a:r>
          </a:p>
          <a:p>
            <a:pPr marL="171450" indent="-171450" eaLnBrk="1" hangingPunct="1">
              <a:buFontTx/>
              <a:buChar char="-"/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F7AEB770-2DA4-F848-8FB8-25C7CFDD7E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0AA3A8B8-5C54-A748-BE94-902F8F7DE1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buFontTx/>
              <a:buChar char="-"/>
            </a:pPr>
            <a:r>
              <a:rPr lang="en-US" altLang="en-US"/>
              <a:t>Preface that our document focuses on the management of acute UNCOMPLICATED bronchitis.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/>
              <a:t>Define complicated; prescriber to rule out pneumonia. As a pharmacist, can ask about fever.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/>
              <a:t>Coloured sputum indicates there is an infection, but does not differentiate between bacterial or viral origin. Only consider for AECOPD.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/>
              <a:t>Cough will persist for weeks.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4C0D8907-704D-ED40-A693-5A1BB5D0F6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22811D72-31F0-384D-B45B-81EDC3775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Codeine syrup or tablets for nighttime cough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B82CC045-2856-7E42-8D34-3017991C7F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56A8D343-0CBE-2C41-B66B-CF69738710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F3B7A06F-4D2F-F146-9999-D0387F0B9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2ABF168-7C37-F641-9922-078BC87EE308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A1F820BE-E06B-1642-AF67-58C50400F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E7766C4E-39D7-4E49-9A06-876D1A666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2E11B222-C41A-6F44-868E-1527263A0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DE525F-C58E-9845-8213-5204C5D375C9}" type="slidenum">
              <a:rPr lang="en-US" altLang="en-US" smtClean="0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6959A70C-8ADD-3642-A4D4-B812A986B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A19A1E0B-B580-7246-AB55-E6BDE77125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Books released ~every 2 years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65973B72-2E09-2648-9F41-5EB56F863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877089-A414-2743-BC43-498BB86D9BE6}" type="slidenum">
              <a:rPr lang="en-US" altLang="en-US" smtClean="0">
                <a:latin typeface="Calibri" panose="020F0502020204030204" pitchFamily="34" charset="0"/>
              </a:rPr>
              <a:pPr/>
              <a:t>37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>
            <a:extLst>
              <a:ext uri="{FF2B5EF4-FFF2-40B4-BE49-F238E27FC236}">
                <a16:creationId xmlns:a16="http://schemas.microsoft.com/office/drawing/2014/main" id="{05F24BF9-AEA6-3244-A3E0-9E63A8653630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7ADC501F-7EF3-4D4E-A9E3-3B2A293D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3A2B8065-5DDB-CE4B-960D-38C4D5F92008}" type="datetime1">
              <a:rPr lang="en-CA" smtClean="0"/>
              <a:t>20/03/2019</a:t>
            </a:fld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878D15D-FAFE-AB48-A559-3608D763AC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009B-8ECC-3C4D-BBA6-BFC6E8D1C0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94403DAE-15AA-2148-8E8A-0B756A018E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E8E5628-4993-3B46-9909-A06F9F69DE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FF49BEA-9DB8-9449-953A-3FAB7806D7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1E1C-45AB-9D4C-973E-3568BE425D92}" type="datetime1">
              <a:rPr lang="en-CA" smtClean="0"/>
              <a:t>20/03/2019</a:t>
            </a:fld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58FFD08-1E22-8B44-B26D-A69B10DF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2ED9-75A0-E74A-A1C9-75E28E881C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2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81B6D25-23E3-A744-A73D-1061BEF021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4564222-B951-C442-9FD2-924921CF2EC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7CD8-F5E9-8446-B565-DCC4240F9548}" type="datetime1">
              <a:rPr lang="en-CA" smtClean="0"/>
              <a:t>20/03/2019</a:t>
            </a:fld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0EF30F4-4179-D54D-9507-1D520C9DA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6100-37D9-704E-B9CB-383595684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86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ED175044-858A-8544-90B3-338C656EAF31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240BAE-708B-5841-BF57-E7B7CB877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45263-E25F-9843-968B-567CF07C4586}" type="datetime1">
              <a:rPr lang="en-CA" smtClean="0"/>
              <a:t>20/03/2019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C9D4B0-FE7E-634A-96D4-778F43EC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11DF52A-259C-BF42-8136-DA53B061A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3BC3-74A5-224A-847F-58CBDEC05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57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C5AD390-D0C2-024D-858F-D160E8DD85CB}"/>
              </a:ext>
            </a:extLst>
          </p:cNvPr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CBC027A9-9699-EE45-82E2-23A39FD2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8BFD7230-9FCA-A74F-8883-72CEA8271B89}" type="datetime1">
              <a:rPr lang="en-CA" smtClean="0"/>
              <a:t>20/03/2019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7418A87-F7B2-6246-96CC-B246B2DA2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48158-A057-C244-AEA1-453ECF614D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CA2348E8-AC2C-4543-9B60-CA9017ED4E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2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7954D5F8-3E19-EB4F-96EE-90E50D178EDB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22C55AE-22D3-D049-A226-EDC4EA665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BC65-3D46-6D47-91F2-2871B84768FE}" type="datetime1">
              <a:rPr lang="en-CA" smtClean="0"/>
              <a:t>20/03/2019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9861ABE-8750-E748-8B9B-A5D2271F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984030F-F01F-F94A-A7A6-1DB69AF5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2CC18-BFB9-B840-9767-5C5C6EEA4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93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905A51F-741F-0046-A9A6-6CC887634865}"/>
              </a:ext>
            </a:extLst>
          </p:cNvPr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FC73781E-36DA-1341-BF9C-7D4A7D58BBE4}"/>
              </a:ext>
            </a:extLst>
          </p:cNvPr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49C6A758-0F80-8D47-BEE3-A8B2C5AA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122A4-C0B9-6041-9E1D-E25A5C1EC568}" type="datetime1">
              <a:rPr lang="en-CA" smtClean="0"/>
              <a:t>20/03/2019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CA24ADBB-F80C-4A41-9254-26679539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3ACCBED4-97F0-094A-ABB0-FD27F9BF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B34D-4182-EF40-81C1-3BBFC4F57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80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74C986E9-6148-5945-92A6-7CE4C2B1910A}"/>
              </a:ext>
            </a:extLst>
          </p:cNvPr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3261064-DC81-E146-8ECB-7673EA79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F32D-66C8-544F-9758-9D36C564A05C}" type="datetime1">
              <a:rPr lang="en-CA" smtClean="0"/>
              <a:t>20/03/2019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F8EAD8-141A-6D41-9AC9-E796F94A0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DDA0E79-0720-C844-AE60-BE06AE786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B5D47-ADB4-C346-8122-F0C3E134E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4FA2A86-E3AC-BC46-A330-4213E9A388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9A6D080-9DCF-DF4F-9755-0092D53D20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71C7-75DA-6340-AB50-D63C579351FB}" type="datetime1">
              <a:rPr lang="en-CA" smtClean="0"/>
              <a:t>20/03/2019</a:t>
            </a:fld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C389292-507D-1443-B1C6-C918E16A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E298-1E28-F64B-8492-3C5CF423CE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9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449B5D-7F9F-A146-BA0A-D6D30CA0500B}"/>
              </a:ext>
            </a:extLst>
          </p:cNvPr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9316D765-9FE4-A04E-A57E-71B35E26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EDCD2C0A-A1A2-304F-A7E3-D40B026D0CA8}" type="datetime1">
              <a:rPr lang="en-CA" smtClean="0"/>
              <a:t>20/03/2019</a:t>
            </a:fld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0CE958-8774-E548-8260-12819E6DAB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309FA-3108-1C41-B733-CF149D850C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79A69778-B6DE-7245-B3E9-32F2CF374F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18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EEBC61A4-ACCA-8A4E-AC25-1B5311A4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fld id="{CBA041A9-3619-A047-B2E5-61F2A3C4202C}" type="datetime1">
              <a:rPr lang="en-CA" smtClean="0"/>
              <a:t>20/03/2019</a:t>
            </a:fld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F02F9DD-A850-5D46-89E4-41CE3C1631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EAD1-D0A5-5E4E-9E25-4F4F46D31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6553CC14-E951-394F-8915-F9EB9C756AB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7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BF0B834E-EE66-DE47-B809-61EDB406ED02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643EBF-9CD7-844F-A4BF-A57556907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835AF974-6133-B246-8ED0-4FB658B40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72B8137-2D95-8841-ADF5-5B9A4988A230}" type="datetime1">
              <a:rPr lang="en-CA" smtClean="0"/>
              <a:t>20/03/2019</a:t>
            </a:fld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AA28711-7909-9B4A-B4DB-4AFA2599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5DCC6"/>
                </a:solidFill>
                <a:latin typeface="Rockwell" panose="02060603020205020403" pitchFamily="18" charset="77"/>
              </a:defRPr>
            </a:lvl1pPr>
          </a:lstStyle>
          <a:p>
            <a:pPr>
              <a:defRPr/>
            </a:pPr>
            <a:fld id="{DF019912-5C5E-F04A-A448-D4F3044D69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250C200D-29F9-5044-9827-5B25BA365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42268081-69FA-2B4F-92D2-E02CD5F6B4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31" r:id="rId7"/>
    <p:sldLayoutId id="2147483740" r:id="rId8"/>
    <p:sldLayoutId id="2147483741" r:id="rId9"/>
    <p:sldLayoutId id="2147483732" r:id="rId10"/>
    <p:sldLayoutId id="2147483733" r:id="rId11"/>
  </p:sldLayoutIdLst>
  <p:hf hdr="0" ftr="0" dt="0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DBEBB7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DBEBB7"/>
          </a:solidFill>
          <a:latin typeface="Rockwell" panose="02060603020205020403" pitchFamily="18" charset="77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99987F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99987F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99987F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xfiles.ca/rxfiles/uploads/documents/RxFiles-ABX-Public.htm" TargetMode="External"/><Relationship Id="rId4" Type="http://schemas.openxmlformats.org/officeDocument/2006/relationships/hyperlink" Target="http://www.rxfiles.ca/ab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xfiles.ca/rxfiles/uploads/documents/ABX-Newsletter-2016-COMPLETE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www.narcad.org/training-series.html" TargetMode="Externa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hyperlink" Target="https://www.rxfiles.ca/rxfiles/uploads/documents/ABX-RxFiles-Rx-4-VIRUS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hyperlink" Target="http://www.rxfiles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rxfiles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C2F4-7613-444F-AF47-B4FB39680F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RxFiles</a:t>
            </a: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ABX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Academic Detailing  </a:t>
            </a:r>
          </a:p>
        </p:txBody>
      </p:sp>
      <p:sp>
        <p:nvSpPr>
          <p:cNvPr id="14338" name="Subtitle 2">
            <a:extLst>
              <a:ext uri="{FF2B5EF4-FFF2-40B4-BE49-F238E27FC236}">
                <a16:creationId xmlns:a16="http://schemas.microsoft.com/office/drawing/2014/main" id="{FDE43579-3E78-0B4A-A8CE-70F845CCF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971800"/>
            <a:ext cx="8382000" cy="3581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3600" dirty="0"/>
              <a:t>Taking Antimicrobial Stewardship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3600" dirty="0"/>
              <a:t>to the Streets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36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/>
              <a:t>Western Canadian One Health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800" dirty="0"/>
              <a:t>Antimicrobial Stewardship Conference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/>
              <a:t>Loren Regier BSP BA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 err="1"/>
              <a:t>RxFiles</a:t>
            </a:r>
            <a:r>
              <a:rPr lang="en-US" altLang="en-US" sz="2000" dirty="0"/>
              <a:t> Academic Detailing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2000" dirty="0"/>
              <a:t>January, 2019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1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100" dirty="0"/>
          </a:p>
        </p:txBody>
      </p:sp>
      <p:pic>
        <p:nvPicPr>
          <p:cNvPr id="14339" name="Picture 7" descr="Copy of rx files-final logo-PMS3298">
            <a:extLst>
              <a:ext uri="{FF2B5EF4-FFF2-40B4-BE49-F238E27FC236}">
                <a16:creationId xmlns:a16="http://schemas.microsoft.com/office/drawing/2014/main" id="{84B2ECE0-FC8E-A545-85F4-5ED66240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9192">
            <a:off x="608269" y="521009"/>
            <a:ext cx="22669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4.png">
            <a:extLst>
              <a:ext uri="{FF2B5EF4-FFF2-40B4-BE49-F238E27FC236}">
                <a16:creationId xmlns:a16="http://schemas.microsoft.com/office/drawing/2014/main" id="{F5CFBAA3-B6EA-7A4B-AAEB-F0D8A2399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0"/>
            <a:ext cx="5356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7818562-1417-DB43-9E5D-6F223C01B5D4}"/>
              </a:ext>
            </a:extLst>
          </p:cNvPr>
          <p:cNvCxnSpPr/>
          <p:nvPr/>
        </p:nvCxnSpPr>
        <p:spPr>
          <a:xfrm flipH="1">
            <a:off x="6019800" y="3733800"/>
            <a:ext cx="2286000" cy="838200"/>
          </a:xfrm>
          <a:prstGeom prst="straightConnector1">
            <a:avLst/>
          </a:prstGeom>
          <a:ln w="63500">
            <a:solidFill>
              <a:srgbClr val="05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21C86-6343-4744-96BF-82C3CC71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40FC-98A7-9441-9F5D-64F26190D3AC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1">
            <a:extLst>
              <a:ext uri="{FF2B5EF4-FFF2-40B4-BE49-F238E27FC236}">
                <a16:creationId xmlns:a16="http://schemas.microsoft.com/office/drawing/2014/main" id="{2FD1288D-E428-FC44-88FC-76C987DEBB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2BA01A-618D-5847-9B72-03F80DDD4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34"/>
            <a:ext cx="8229600" cy="109016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Acute Uncomplicated Bronchitis</a:t>
            </a:r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D5B94362-6EC2-294B-87E9-9C397012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306513"/>
            <a:ext cx="7064375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E7FC9E0E-E417-FC43-9418-B17AAFFE354D}"/>
              </a:ext>
            </a:extLst>
          </p:cNvPr>
          <p:cNvSpPr/>
          <p:nvPr/>
        </p:nvSpPr>
        <p:spPr>
          <a:xfrm>
            <a:off x="914401" y="3429000"/>
            <a:ext cx="7162800" cy="762000"/>
          </a:xfrm>
          <a:prstGeom prst="flowChartProcess">
            <a:avLst/>
          </a:prstGeom>
          <a:noFill/>
          <a:ln w="25400" cap="flat">
            <a:solidFill>
              <a:schemeClr val="accent1">
                <a:lumMod val="50000"/>
              </a:schemeClr>
            </a:solidFill>
            <a:prstDash val="solid"/>
            <a:round/>
          </a:ln>
          <a:effectLst>
            <a:outerShdw blurRad="889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8" tIns="45718" rIns="45718" bIns="45718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EECED9-8036-284B-9028-6CEEFE99881A}"/>
              </a:ext>
            </a:extLst>
          </p:cNvPr>
          <p:cNvCxnSpPr/>
          <p:nvPr/>
        </p:nvCxnSpPr>
        <p:spPr>
          <a:xfrm flipH="1">
            <a:off x="6705600" y="2873253"/>
            <a:ext cx="2286000" cy="838200"/>
          </a:xfrm>
          <a:prstGeom prst="straightConnector1">
            <a:avLst/>
          </a:prstGeom>
          <a:ln w="63500">
            <a:solidFill>
              <a:srgbClr val="05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A21DC-4AF3-A34B-9048-323145CA6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Placeholder 1">
            <a:extLst>
              <a:ext uri="{FF2B5EF4-FFF2-40B4-BE49-F238E27FC236}">
                <a16:creationId xmlns:a16="http://schemas.microsoft.com/office/drawing/2014/main" id="{3B8272AE-2C74-6046-817D-CB00381D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89360F-0519-944C-94C5-CFEA5783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5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Acute Uncomplicated Bronchitis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8A9BEFBA-3722-5846-8E9B-0B249365D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752600"/>
            <a:ext cx="8699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7D79801-613E-4440-8CA4-0D573A82DEB7}"/>
              </a:ext>
            </a:extLst>
          </p:cNvPr>
          <p:cNvCxnSpPr/>
          <p:nvPr/>
        </p:nvCxnSpPr>
        <p:spPr>
          <a:xfrm flipH="1">
            <a:off x="3581400" y="2667000"/>
            <a:ext cx="2286000" cy="838200"/>
          </a:xfrm>
          <a:prstGeom prst="straightConnector1">
            <a:avLst/>
          </a:prstGeom>
          <a:ln w="63500">
            <a:solidFill>
              <a:srgbClr val="05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9B3E2-FB59-CA4F-8F4C-C8CB3E3E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0EF002-015B-434C-BD76-BDDEDA4FBF93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Placeholder 1">
            <a:extLst>
              <a:ext uri="{FF2B5EF4-FFF2-40B4-BE49-F238E27FC236}">
                <a16:creationId xmlns:a16="http://schemas.microsoft.com/office/drawing/2014/main" id="{8024F771-01B3-C24F-9340-64CB47DE59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E14226-01DB-7740-ABDC-212C4E979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Acute Uncomplicated Bronchitis</a:t>
            </a: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024F45EC-DEF7-8849-A3D8-F7B65A9AA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1377950"/>
            <a:ext cx="55181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0FB35-D3E6-DE4A-9056-4944F3E2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C6110C-2E6E-9B47-8583-2DA2A25F4466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Placeholder 1">
            <a:extLst>
              <a:ext uri="{FF2B5EF4-FFF2-40B4-BE49-F238E27FC236}">
                <a16:creationId xmlns:a16="http://schemas.microsoft.com/office/drawing/2014/main" id="{3E98C0A1-9942-5942-B51D-E4136CDF4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632200"/>
            <a:ext cx="8229600" cy="2540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Is watchful waiting an appropriate option…?</a:t>
            </a:r>
          </a:p>
          <a:p>
            <a:pPr lvl="1" eaLnBrk="1" hangingPunct="1"/>
            <a:r>
              <a:rPr lang="en-US" altLang="en-US" sz="2200" dirty="0"/>
              <a:t>In patients who…</a:t>
            </a:r>
          </a:p>
          <a:p>
            <a:pPr lvl="1" eaLnBrk="1" hangingPunct="1"/>
            <a:endParaRPr lang="en-US" altLang="en-US" sz="2200" dirty="0"/>
          </a:p>
          <a:p>
            <a:pPr eaLnBrk="1" hangingPunct="1"/>
            <a:r>
              <a:rPr lang="en-US" altLang="en-US" sz="2800" dirty="0"/>
              <a:t>Write a prescription that is post-dated…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22969C-60B9-4343-A8CB-E292703AC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Acute Sinusitis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9DAE3676-C81C-F34D-8D84-A84815F24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5500"/>
            <a:ext cx="33432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941259-B369-6A4F-A53F-B4B414B6E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64D7E-B164-AA40-B562-9B0EEDB58A4B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>
            <a:extLst>
              <a:ext uri="{FF2B5EF4-FFF2-40B4-BE49-F238E27FC236}">
                <a16:creationId xmlns:a16="http://schemas.microsoft.com/office/drawing/2014/main" id="{C8847EB4-E1F6-C54A-9D92-907E6884C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0"/>
            <a:ext cx="524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F52C9-387C-2B43-AE7A-B0FDDBF1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E169F-6FC4-DA41-AE19-A82DC9B54D97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age28.png">
            <a:extLst>
              <a:ext uri="{FF2B5EF4-FFF2-40B4-BE49-F238E27FC236}">
                <a16:creationId xmlns:a16="http://schemas.microsoft.com/office/drawing/2014/main" id="{BF186BF6-0D70-3E48-AA6D-67F9CBCE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0" y="1760538"/>
            <a:ext cx="8258996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FB781-0DE7-FB4E-B959-79FA19BD7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1">
            <a:extLst>
              <a:ext uri="{FF2B5EF4-FFF2-40B4-BE49-F238E27FC236}">
                <a16:creationId xmlns:a16="http://schemas.microsoft.com/office/drawing/2014/main" id="{B6BC8E0E-CA4A-524C-B072-C6BC0D08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0" y="1646238"/>
            <a:ext cx="2971800" cy="4525962"/>
          </a:xfrm>
        </p:spPr>
        <p:txBody>
          <a:bodyPr/>
          <a:lstStyle/>
          <a:p>
            <a:pPr eaLnBrk="1" hangingPunct="1"/>
            <a:r>
              <a:rPr lang="en-US" altLang="en-US" dirty="0"/>
              <a:t>ABX</a:t>
            </a:r>
          </a:p>
          <a:p>
            <a:pPr lvl="1" eaLnBrk="1" hangingPunct="1"/>
            <a:r>
              <a:rPr lang="en-US" altLang="en-US" dirty="0"/>
              <a:t>Strength/form</a:t>
            </a:r>
          </a:p>
          <a:p>
            <a:pPr eaLnBrk="1" hangingPunct="1"/>
            <a:r>
              <a:rPr lang="en-US" altLang="en-US" dirty="0"/>
              <a:t>AEs </a:t>
            </a:r>
          </a:p>
          <a:p>
            <a:pPr eaLnBrk="1" hangingPunct="1"/>
            <a:r>
              <a:rPr lang="en-US" altLang="en-US" dirty="0"/>
              <a:t>CIs</a:t>
            </a:r>
          </a:p>
          <a:p>
            <a:pPr eaLnBrk="1" hangingPunct="1"/>
            <a:r>
              <a:rPr lang="en-US" altLang="en-US" dirty="0"/>
              <a:t>DIs </a:t>
            </a:r>
          </a:p>
          <a:p>
            <a:pPr eaLnBrk="1" hangingPunct="1"/>
            <a:r>
              <a:rPr lang="en-US" altLang="en-US" dirty="0"/>
              <a:t>Monitoring</a:t>
            </a:r>
          </a:p>
          <a:p>
            <a:pPr eaLnBrk="1" hangingPunct="1"/>
            <a:r>
              <a:rPr lang="en-US" altLang="en-US" dirty="0"/>
              <a:t>Dosing</a:t>
            </a:r>
          </a:p>
          <a:p>
            <a:pPr eaLnBrk="1" hangingPunct="1"/>
            <a:r>
              <a:rPr lang="en-US" altLang="en-US" dirty="0"/>
              <a:t>Cost</a:t>
            </a:r>
          </a:p>
          <a:p>
            <a:pPr eaLnBrk="1" hangingPunct="1"/>
            <a:r>
              <a:rPr lang="en-US" altLang="en-US" dirty="0"/>
              <a:t>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BBAC55-9735-1C45-B9D6-706171CD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Supporting Clinical Tools</a:t>
            </a:r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29437394-7124-BC4B-B2DE-7FC8F1AA5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0974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>
            <a:extLst>
              <a:ext uri="{FF2B5EF4-FFF2-40B4-BE49-F238E27FC236}">
                <a16:creationId xmlns:a16="http://schemas.microsoft.com/office/drawing/2014/main" id="{3ED863A3-C1A2-F34B-BB76-168D8B1DA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0"/>
            <a:ext cx="1028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D8912-304F-B248-BD70-C09E0770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0491B-4B71-C14C-ACB6-7A9E7C7D142F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1C739-0989-8145-85CB-AC34E2841C22}"/>
              </a:ext>
            </a:extLst>
          </p:cNvPr>
          <p:cNvSpPr txBox="1"/>
          <p:nvPr/>
        </p:nvSpPr>
        <p:spPr>
          <a:xfrm>
            <a:off x="304800" y="584903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www.RxFiles.ca/abx</a:t>
            </a:r>
            <a:endParaRPr lang="en-US" sz="1400" dirty="0"/>
          </a:p>
          <a:p>
            <a:pPr algn="ctr"/>
            <a:r>
              <a:rPr lang="en-US" dirty="0"/>
              <a:t> </a:t>
            </a:r>
            <a:r>
              <a:rPr lang="en-US" sz="1200" dirty="0">
                <a:hlinkClick r:id="rId5"/>
              </a:rPr>
              <a:t>https://www.rxfiles.ca/rxfiles/uploads/documents/RxFiles-ABX-Public.htm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5084A-C5EF-FB4B-B218-C99F61F6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Supporting Clinical Tools</a:t>
            </a:r>
          </a:p>
        </p:txBody>
      </p:sp>
      <p:pic>
        <p:nvPicPr>
          <p:cNvPr id="36866" name="Content Placeholder 4">
            <a:extLst>
              <a:ext uri="{FF2B5EF4-FFF2-40B4-BE49-F238E27FC236}">
                <a16:creationId xmlns:a16="http://schemas.microsoft.com/office/drawing/2014/main" id="{31C9A7FC-ACE4-174D-9270-A3C1371B11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875" y="1905000"/>
            <a:ext cx="7588250" cy="452596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EFAD9-839B-1541-9A45-4084AC4D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FE7E2-70D4-7949-92DD-DB799D1B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Barriers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B83EF974-FB97-0A4B-AFC1-6CBCD26F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545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”But…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Patients expect an antibiotic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It takes 10 minutes to explain, and 30 seconds to write a prescription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They write nasty reviews online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If they spend 2-3 hours driving here &amp; waiting…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CF1CA-642B-6245-94B8-0F0DD23B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7CDB-5210-E748-8BF5-011603EDD26B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22B5-6EEA-2444-B598-F4065B49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COI / Disclosures </a:t>
            </a:r>
            <a:br>
              <a:rPr lang="en-US" dirty="0"/>
            </a:br>
            <a:r>
              <a:rPr lang="en-US" dirty="0"/>
              <a:t>Loren Regier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156EE52C-6CB7-1E43-9BA3-1D2E7DBB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 err="1">
                <a:solidFill>
                  <a:srgbClr val="00FF00"/>
                </a:solidFill>
              </a:rPr>
              <a:t>RxFiles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0FF00"/>
                </a:solidFill>
              </a:rPr>
              <a:t>Academic </a:t>
            </a:r>
            <a:r>
              <a:rPr lang="en-US" altLang="en-US" sz="2000" dirty="0">
                <a:solidFill>
                  <a:srgbClr val="05FF00"/>
                </a:solidFill>
              </a:rPr>
              <a:t>Detailing</a:t>
            </a:r>
            <a:r>
              <a:rPr lang="en-US" altLang="en-US" sz="2000" dirty="0">
                <a:solidFill>
                  <a:srgbClr val="00FF00"/>
                </a:solidFill>
              </a:rPr>
              <a:t> Service </a:t>
            </a:r>
            <a:r>
              <a:rPr lang="en-US" altLang="en-US" sz="2000" dirty="0"/>
              <a:t>receives grant funding from the Saskatchewan MOH for academic detailing in SK and not-for-profit revenue from sale of printed and digital drug therapy resources.  The </a:t>
            </a:r>
            <a:r>
              <a:rPr lang="en-US" altLang="en-US" sz="2000" dirty="0">
                <a:solidFill>
                  <a:srgbClr val="00FF00"/>
                </a:solidFill>
              </a:rPr>
              <a:t>Centre for Effective Practice (CEP) Academic Detailing Service</a:t>
            </a:r>
            <a:r>
              <a:rPr lang="en-US" altLang="en-US" sz="2000" dirty="0"/>
              <a:t> receives grant funding from the Ontario MOH for academic detailing in Ontario.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Facilitator for educational outreach training / development for various groups such as </a:t>
            </a:r>
            <a:r>
              <a:rPr lang="en-US" altLang="en-US" sz="2000" dirty="0">
                <a:solidFill>
                  <a:srgbClr val="00FF00"/>
                </a:solidFill>
              </a:rPr>
              <a:t>National Resource Center for Academic Detailing (</a:t>
            </a:r>
            <a:r>
              <a:rPr lang="en-US" altLang="en-US" sz="2000" dirty="0" err="1">
                <a:solidFill>
                  <a:srgbClr val="00FF00"/>
                </a:solidFill>
              </a:rPr>
              <a:t>NaRCAD</a:t>
            </a:r>
            <a:r>
              <a:rPr lang="en-US" altLang="en-US" sz="2000" dirty="0">
                <a:solidFill>
                  <a:srgbClr val="00FF00"/>
                </a:solidFill>
              </a:rPr>
              <a:t>)</a:t>
            </a:r>
            <a:r>
              <a:rPr lang="en-US" altLang="en-US" sz="2000" dirty="0"/>
              <a:t>, Harvard Medical School, and the </a:t>
            </a:r>
            <a:r>
              <a:rPr lang="en-US" altLang="en-US" sz="2000" dirty="0">
                <a:solidFill>
                  <a:srgbClr val="05FF00"/>
                </a:solidFill>
              </a:rPr>
              <a:t>Canadian Academic Detailing Collaboration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05FF00"/>
                </a:solidFill>
              </a:rPr>
              <a:t>(CADC)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Contract work for </a:t>
            </a:r>
            <a:r>
              <a:rPr lang="en-US" altLang="en-US" sz="2000" dirty="0">
                <a:solidFill>
                  <a:srgbClr val="00FF00"/>
                </a:solidFill>
              </a:rPr>
              <a:t>CADTH</a:t>
            </a:r>
            <a:r>
              <a:rPr lang="en-US" altLang="en-US" sz="2000" dirty="0"/>
              <a:t> on Evidence and Knowledge Mobilization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Pharmacist member - </a:t>
            </a:r>
            <a:r>
              <a:rPr lang="en-US" altLang="en-US" sz="2000" dirty="0">
                <a:solidFill>
                  <a:srgbClr val="00FF00"/>
                </a:solidFill>
              </a:rPr>
              <a:t>National Faculty, </a:t>
            </a:r>
            <a:r>
              <a:rPr lang="en-US" altLang="en-US" sz="2000" dirty="0"/>
              <a:t>Opioid Guidelines in CNCP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u="sng" dirty="0"/>
              <a:t>No</a:t>
            </a:r>
            <a:r>
              <a:rPr lang="en-US" altLang="en-US" sz="2000" dirty="0"/>
              <a:t> funding from the pharmaceutical industry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EF218-B91D-4749-8AA0-E382F8D5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109B0-966D-8746-A414-891CB810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Supporting Patient Tools</a:t>
            </a:r>
            <a:br>
              <a:rPr lang="en-US" dirty="0"/>
            </a:br>
            <a:r>
              <a:rPr lang="en-US" dirty="0"/>
              <a:t>Enablers</a:t>
            </a:r>
          </a:p>
        </p:txBody>
      </p:sp>
      <p:pic>
        <p:nvPicPr>
          <p:cNvPr id="38914" name="Content Placeholder 4">
            <a:extLst>
              <a:ext uri="{FF2B5EF4-FFF2-40B4-BE49-F238E27FC236}">
                <a16:creationId xmlns:a16="http://schemas.microsoft.com/office/drawing/2014/main" id="{D4EE8C81-D377-E741-A067-B65F970FFF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495425"/>
            <a:ext cx="3692525" cy="5108575"/>
          </a:xfr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1B606A2-4FE1-AC42-97B8-9C1D31359B7A}"/>
              </a:ext>
            </a:extLst>
          </p:cNvPr>
          <p:cNvSpPr txBox="1">
            <a:spLocks/>
          </p:cNvSpPr>
          <p:nvPr/>
        </p:nvSpPr>
        <p:spPr bwMode="auto">
          <a:xfrm>
            <a:off x="4953000" y="1785938"/>
            <a:ext cx="3581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 algn="l" rtl="0" fontAlgn="base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fontAlgn="base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190500" algn="l" rtl="0" fontAlgn="base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fontAlgn="base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7450" indent="-182563" algn="l" rtl="0" fontAlgn="base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dirty="0"/>
              <a:t>Viral Rx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Give something</a:t>
            </a:r>
          </a:p>
          <a:p>
            <a:pPr eaLnBrk="1" hangingPunct="1">
              <a:defRPr/>
            </a:pPr>
            <a:r>
              <a:rPr lang="en-US" dirty="0"/>
              <a:t>Provides detail</a:t>
            </a:r>
          </a:p>
          <a:p>
            <a:pPr eaLnBrk="1" hangingPunct="1">
              <a:defRPr/>
            </a:pPr>
            <a:r>
              <a:rPr lang="en-US" dirty="0"/>
              <a:t>Time saver</a:t>
            </a:r>
          </a:p>
          <a:p>
            <a:pPr eaLnBrk="1" hangingPunct="1">
              <a:defRPr/>
            </a:pPr>
            <a:r>
              <a:rPr lang="en-US" dirty="0"/>
              <a:t>Reinforcer</a:t>
            </a:r>
          </a:p>
          <a:p>
            <a:pPr eaLnBrk="1" hangingPunct="1">
              <a:defRPr/>
            </a:pPr>
            <a:r>
              <a:rPr lang="en-US" dirty="0"/>
              <a:t>Consistency across prescribers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D7BEA-8F6B-7843-82AB-B6D79148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95AE4-34D2-C146-8553-AC381E16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Supporting Patient Tools</a:t>
            </a:r>
            <a:br>
              <a:rPr lang="en-US" dirty="0"/>
            </a:br>
            <a:r>
              <a:rPr lang="en-US" dirty="0"/>
              <a:t>Scripting Ideas for Clinicians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80EEDD-C54A-2545-BFCF-61B597C8E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517"/>
            <a:ext cx="8229600" cy="449745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2554EF-6117-AE4D-AA21-385C9DA6E1A0}"/>
              </a:ext>
            </a:extLst>
          </p:cNvPr>
          <p:cNvSpPr/>
          <p:nvPr/>
        </p:nvSpPr>
        <p:spPr>
          <a:xfrm>
            <a:off x="266700" y="6265446"/>
            <a:ext cx="8420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https://www.rxfiles.ca/rxfiles/uploads/documents/ABX-Newsletter-2016-COMPLETE.pdf</a:t>
            </a:r>
            <a:r>
              <a:rPr lang="en-US" sz="16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BFA10-1CA7-9446-9505-8E286C48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6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107D-C5CA-4B40-91CD-026E31A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Supporting Patient Tools</a:t>
            </a:r>
            <a:br>
              <a:rPr lang="en-US" dirty="0"/>
            </a:br>
            <a:r>
              <a:rPr lang="en-US" dirty="0"/>
              <a:t>Enablers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1A1A9-F20E-4E4E-BD24-346B071D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46238"/>
            <a:ext cx="4191000" cy="4525962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dirty="0"/>
              <a:t>Clinic Posters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Prepare patient for discussion</a:t>
            </a:r>
          </a:p>
          <a:p>
            <a:pPr eaLnBrk="1" hangingPunct="1">
              <a:defRPr/>
            </a:pPr>
            <a:r>
              <a:rPr lang="en-US" dirty="0"/>
              <a:t>Convey message</a:t>
            </a:r>
          </a:p>
          <a:p>
            <a:pPr eaLnBrk="1" hangingPunct="1">
              <a:defRPr/>
            </a:pPr>
            <a:r>
              <a:rPr lang="en-US" dirty="0"/>
              <a:t>Reinforce message</a:t>
            </a:r>
          </a:p>
        </p:txBody>
      </p:sp>
      <p:pic>
        <p:nvPicPr>
          <p:cNvPr id="39939" name="image31.png">
            <a:extLst>
              <a:ext uri="{FF2B5EF4-FFF2-40B4-BE49-F238E27FC236}">
                <a16:creationId xmlns:a16="http://schemas.microsoft.com/office/drawing/2014/main" id="{434A2FD4-D19C-2E44-AFAB-23071B57D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17298"/>
            <a:ext cx="3810000" cy="508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4B2BA-0EDC-0A40-9726-8814E520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CA68-A809-B147-BEB9-D686F7D7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Anecdote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0A20F671-84B0-244D-9FBD-CD2AEDFA9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0F5DA-CF15-6D4C-8B36-225933F09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33E4B-643A-1F49-AA12-238F0E02F6D0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4C61A07-9250-B845-B9B0-6BBF366BB8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/>
              </a:rPr>
              <a:t>ABX-2</a:t>
            </a:r>
          </a:p>
        </p:txBody>
      </p:sp>
      <p:pic>
        <p:nvPicPr>
          <p:cNvPr id="41986" name="Picture 3">
            <a:extLst>
              <a:ext uri="{FF2B5EF4-FFF2-40B4-BE49-F238E27FC236}">
                <a16:creationId xmlns:a16="http://schemas.microsoft.com/office/drawing/2014/main" id="{D28AD03C-1C14-374F-A0FF-1D89213D4BE2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3733800"/>
            <a:ext cx="4724400" cy="2597150"/>
          </a:xfrm>
        </p:spPr>
      </p:pic>
      <p:sp>
        <p:nvSpPr>
          <p:cNvPr id="41987" name="Rectangle 4">
            <a:extLst>
              <a:ext uri="{FF2B5EF4-FFF2-40B4-BE49-F238E27FC236}">
                <a16:creationId xmlns:a16="http://schemas.microsoft.com/office/drawing/2014/main" id="{4EEF8BB3-3930-3D4A-B12A-157A0F2C2563}"/>
              </a:ext>
            </a:extLst>
          </p:cNvPr>
          <p:cNvSpPr>
            <a:spLocks/>
          </p:cNvSpPr>
          <p:nvPr/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buClr>
                <a:schemeClr val="accent1"/>
              </a:buClr>
              <a:buSzPct val="70000"/>
              <a:buFont typeface="Wingdings 2" pitchFamily="2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77"/>
              </a:defRPr>
            </a:lvl1pPr>
            <a:lvl2pPr marL="639763" indent="-22860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77"/>
              </a:defRPr>
            </a:lvl2pPr>
            <a:lvl3pPr marL="822325" indent="-190500">
              <a:spcBef>
                <a:spcPts val="400"/>
              </a:spcBef>
              <a:buClr>
                <a:srgbClr val="99987F"/>
              </a:buClr>
              <a:buSzPct val="100000"/>
              <a:buFont typeface="Wingdings 2" pitchFamily="2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77"/>
              </a:defRPr>
            </a:lvl3pPr>
            <a:lvl4pPr marL="1004888" indent="-182563">
              <a:spcBef>
                <a:spcPts val="400"/>
              </a:spcBef>
              <a:buClr>
                <a:srgbClr val="99987F"/>
              </a:buClr>
              <a:buSzPct val="100000"/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77"/>
              </a:defRPr>
            </a:lvl4pPr>
            <a:lvl5pPr marL="1187450" indent="-182563">
              <a:spcBef>
                <a:spcPts val="400"/>
              </a:spcBef>
              <a:buClr>
                <a:srgbClr val="99987F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77"/>
              </a:defRPr>
            </a:lvl5pPr>
            <a:lvl6pPr marL="16446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77"/>
              </a:defRPr>
            </a:lvl6pPr>
            <a:lvl7pPr marL="21018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77"/>
              </a:defRPr>
            </a:lvl7pPr>
            <a:lvl8pPr marL="25590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77"/>
              </a:defRPr>
            </a:lvl8pPr>
            <a:lvl9pPr marL="3016250" indent="-1825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9987F"/>
              </a:buClr>
              <a:buSzPct val="100000"/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77"/>
              </a:defRPr>
            </a:lvl9pPr>
          </a:lstStyle>
          <a:p>
            <a:pPr eaLnBrk="1" hangingPunct="1"/>
            <a:r>
              <a:rPr lang="en-US" altLang="en-US"/>
              <a:t>Common Infections -2 </a:t>
            </a:r>
          </a:p>
          <a:p>
            <a:pPr lvl="1" eaLnBrk="1" hangingPunct="1"/>
            <a:r>
              <a:rPr lang="en-US" altLang="en-US"/>
              <a:t>Uncomplicated Cystitis</a:t>
            </a:r>
          </a:p>
          <a:p>
            <a:pPr lvl="1" eaLnBrk="1" hangingPunct="1"/>
            <a:r>
              <a:rPr lang="en-US" altLang="en-US"/>
              <a:t>Skin &amp; Soft Tissue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AF7F5-D9B0-3B4B-9F4F-402D61AD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8F776-1663-3449-9B28-C7207005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ABX-2</a:t>
            </a:r>
            <a:br>
              <a:rPr lang="en-US" dirty="0"/>
            </a:br>
            <a:r>
              <a:rPr lang="en-US" dirty="0"/>
              <a:t>Take a Guess - Game Show</a:t>
            </a:r>
          </a:p>
        </p:txBody>
      </p:sp>
      <p:pic>
        <p:nvPicPr>
          <p:cNvPr id="43010" name="Picture 4">
            <a:extLst>
              <a:ext uri="{FF2B5EF4-FFF2-40B4-BE49-F238E27FC236}">
                <a16:creationId xmlns:a16="http://schemas.microsoft.com/office/drawing/2014/main" id="{D285859F-F204-C046-815A-DE8C12C7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1336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6">
            <a:extLst>
              <a:ext uri="{FF2B5EF4-FFF2-40B4-BE49-F238E27FC236}">
                <a16:creationId xmlns:a16="http://schemas.microsoft.com/office/drawing/2014/main" id="{9C1CB6C1-E61F-214B-8C41-200BEDD88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70350"/>
            <a:ext cx="23749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8">
            <a:extLst>
              <a:ext uri="{FF2B5EF4-FFF2-40B4-BE49-F238E27FC236}">
                <a16:creationId xmlns:a16="http://schemas.microsoft.com/office/drawing/2014/main" id="{41B1C767-E014-D545-A88E-1C5C794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31950"/>
            <a:ext cx="2755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>
            <a:extLst>
              <a:ext uri="{FF2B5EF4-FFF2-40B4-BE49-F238E27FC236}">
                <a16:creationId xmlns:a16="http://schemas.microsoft.com/office/drawing/2014/main" id="{7BBAEEF4-B7BE-5040-BD24-81444200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995738"/>
            <a:ext cx="29718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6FE0F-947E-D844-A555-DC8EB00E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F07B-68E0-684E-BBCD-B4D45DA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3500" indent="0" eaLnBrk="1" hangingPunct="1">
              <a:defRPr/>
            </a:pPr>
            <a:r>
              <a:rPr lang="en-US" dirty="0"/>
              <a:t>Training Detailers</a:t>
            </a:r>
            <a:br>
              <a:rPr lang="en-US" dirty="0"/>
            </a:br>
            <a:r>
              <a:rPr lang="en-US" dirty="0"/>
              <a:t>The topic &amp; the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380C2-5928-5C41-9326-285D34ED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/>
              <a:t>~6 </a:t>
            </a:r>
            <a:r>
              <a:rPr lang="en-US" sz="2800" dirty="0" err="1"/>
              <a:t>wks</a:t>
            </a:r>
            <a:r>
              <a:rPr lang="en-US" sz="2800" dirty="0"/>
              <a:t>: 	in the loop on topic development			reading package</a:t>
            </a:r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r>
              <a:rPr lang="en-US" sz="2800" dirty="0"/>
              <a:t>~4 </a:t>
            </a:r>
            <a:r>
              <a:rPr lang="en-US" sz="2800" dirty="0" err="1"/>
              <a:t>wks</a:t>
            </a:r>
            <a:r>
              <a:rPr lang="en-US" sz="2800" dirty="0"/>
              <a:t>:	upskilling webinars	</a:t>
            </a:r>
          </a:p>
          <a:p>
            <a:pPr marL="411163" lvl="1" indent="0" eaLnBrk="1" hangingPunct="1">
              <a:buFontTx/>
              <a:buNone/>
              <a:defRPr/>
            </a:pPr>
            <a:r>
              <a:rPr lang="en-US" sz="2800" dirty="0"/>
              <a:t>		local environment prep/networking</a:t>
            </a:r>
          </a:p>
          <a:p>
            <a:pPr marL="411163" lvl="1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None/>
              <a:defRPr/>
            </a:pPr>
            <a:r>
              <a:rPr lang="en-US" sz="2800" dirty="0"/>
              <a:t>~1 </a:t>
            </a:r>
            <a:r>
              <a:rPr lang="en-US" sz="2800" dirty="0" err="1"/>
              <a:t>wk</a:t>
            </a:r>
            <a:r>
              <a:rPr lang="en-US" sz="2800" dirty="0"/>
              <a:t>:	key messages: 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sz="2800" dirty="0"/>
              <a:t>		FBBE </a:t>
            </a:r>
            <a:r>
              <a:rPr lang="en-US" sz="2400" dirty="0"/>
              <a:t>(features, benefits, barriers enablers)</a:t>
            </a:r>
          </a:p>
          <a:p>
            <a:pPr marL="0" indent="0" eaLnBrk="1" hangingPunct="1">
              <a:buFont typeface="Wingdings 2" pitchFamily="2" charset="2"/>
              <a:buNone/>
              <a:defRPr/>
            </a:pPr>
            <a:endParaRPr lang="en-US" sz="1900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5BEF-4D4E-8A43-A8D2-BDB029B9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99D50-5FBA-ED4B-8498-0BB65AB948A7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1E5C-3442-8C4A-A81D-7B6E0A173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/>
              <a:t>Key Message Homework Example</a:t>
            </a:r>
            <a:br>
              <a:rPr lang="en-US" dirty="0"/>
            </a:br>
            <a:r>
              <a:rPr lang="en-US" sz="4000" dirty="0"/>
              <a:t>Features/Benefits/Barriers/Enablers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4E18EF-4214-8A4E-AEE2-5BD7D3D933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08" y="1580039"/>
            <a:ext cx="8229600" cy="47919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64A64-0A60-6549-B80E-4DB61CB0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2CC18-BFB9-B840-9767-5C5C6EEA4B88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862B2-1356-074A-A8F8-CB0D3B3A0B6F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AF07B-68E0-684E-BBCD-B4D45DA92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3500" indent="0" eaLnBrk="1" hangingPunct="1">
              <a:defRPr/>
            </a:pPr>
            <a:r>
              <a:rPr lang="en-US" dirty="0"/>
              <a:t>Training the Detailers</a:t>
            </a:r>
            <a:br>
              <a:rPr lang="en-US" dirty="0"/>
            </a:br>
            <a:r>
              <a:rPr lang="en-US" dirty="0"/>
              <a:t>The topic &amp; the method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2B984021-9386-2F47-8344-F70AC6ED9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957762"/>
          </a:xfrm>
        </p:spPr>
        <p:txBody>
          <a:bodyPr/>
          <a:lstStyle/>
          <a:p>
            <a:pPr eaLnBrk="1" hangingPunct="1"/>
            <a:r>
              <a:rPr lang="en-US" altLang="en-US" dirty="0"/>
              <a:t>In-person training: 1-2 days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Talk through key areas of the newsletter</a:t>
            </a:r>
          </a:p>
          <a:p>
            <a:pPr lvl="2" eaLnBrk="1" hangingPunct="1"/>
            <a:r>
              <a:rPr lang="en-US" altLang="en-US" dirty="0"/>
              <a:t>Certainties and uncertainties</a:t>
            </a:r>
          </a:p>
          <a:p>
            <a:pPr lvl="2" eaLnBrk="1" hangingPunct="1"/>
            <a:r>
              <a:rPr lang="en-US" altLang="en-US" dirty="0"/>
              <a:t>Various perspectives</a:t>
            </a:r>
          </a:p>
          <a:p>
            <a:pPr lvl="2" eaLnBrk="1" hangingPunct="1"/>
            <a:r>
              <a:rPr lang="en-US" altLang="en-US" dirty="0"/>
              <a:t>Minefields </a:t>
            </a:r>
          </a:p>
          <a:p>
            <a:pPr lvl="1" eaLnBrk="1" hangingPunct="1"/>
            <a:r>
              <a:rPr lang="en-US" altLang="en-US" dirty="0"/>
              <a:t>Entertain guest clinicians</a:t>
            </a:r>
          </a:p>
          <a:p>
            <a:pPr lvl="2" eaLnBrk="1" hangingPunct="1"/>
            <a:r>
              <a:rPr lang="en-US" altLang="en-US" dirty="0"/>
              <a:t>Family physicians </a:t>
            </a:r>
          </a:p>
          <a:p>
            <a:pPr lvl="2" eaLnBrk="1" hangingPunct="1"/>
            <a:r>
              <a:rPr lang="en-US" altLang="en-US" dirty="0"/>
              <a:t>Specialists</a:t>
            </a:r>
          </a:p>
          <a:p>
            <a:pPr lvl="1" eaLnBrk="1" hangingPunct="1"/>
            <a:r>
              <a:rPr lang="en-US" altLang="en-US" dirty="0"/>
              <a:t>Practice detailing – observed role plays</a:t>
            </a:r>
          </a:p>
          <a:p>
            <a:pPr lvl="2" eaLnBrk="1" hangingPunct="1"/>
            <a:r>
              <a:rPr lang="en-US" altLang="en-US" dirty="0"/>
              <a:t>Key message areas and complete visit</a:t>
            </a:r>
          </a:p>
          <a:p>
            <a:pPr lvl="2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14AF9-3028-6D45-AE3F-9D528DF8D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>
            <a:extLst>
              <a:ext uri="{FF2B5EF4-FFF2-40B4-BE49-F238E27FC236}">
                <a16:creationId xmlns:a16="http://schemas.microsoft.com/office/drawing/2014/main" id="{4B564CA9-7B44-AB43-8FB8-C5538647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2" y="1676400"/>
            <a:ext cx="461253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237AC8-4836-3B4F-8BFA-3926E7B2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Training for the</a:t>
            </a:r>
            <a:br>
              <a:rPr lang="en-US" dirty="0"/>
            </a:br>
            <a:r>
              <a:rPr lang="en-US" dirty="0"/>
              <a:t> detailing visit</a:t>
            </a:r>
          </a:p>
        </p:txBody>
      </p:sp>
      <p:pic>
        <p:nvPicPr>
          <p:cNvPr id="47106" name="Picture 6">
            <a:extLst>
              <a:ext uri="{FF2B5EF4-FFF2-40B4-BE49-F238E27FC236}">
                <a16:creationId xmlns:a16="http://schemas.microsoft.com/office/drawing/2014/main" id="{EAD5245E-001D-2243-B532-C05567E3C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0406" r="9132" b="11365"/>
          <a:stretch>
            <a:fillRect/>
          </a:stretch>
        </p:blipFill>
        <p:spPr>
          <a:xfrm>
            <a:off x="4876800" y="3991634"/>
            <a:ext cx="3442448" cy="2379931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B01B6-359D-0448-900D-203ACAD4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8DAA8-29CD-B745-9770-225FF302A224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95D8-AC12-7F46-8AFF-829B594D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D45CA2E6-0311-2B44-BA04-88C6E8E6E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dirty="0"/>
              <a:t>We know some of the challenges.</a:t>
            </a: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dirty="0"/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dirty="0"/>
              <a:t>We’ve got information that can help.</a:t>
            </a: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dirty="0"/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dirty="0">
                <a:solidFill>
                  <a:srgbClr val="05FF00"/>
                </a:solidFill>
              </a:rPr>
              <a:t>How do we get it to providers </a:t>
            </a:r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dirty="0">
                <a:solidFill>
                  <a:srgbClr val="05FF00"/>
                </a:solidFill>
              </a:rPr>
              <a:t>so change can happen?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0B5B9-FEEA-7D49-99C2-A2361AB6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0A144D-62DB-B748-825F-FCF60C37B1F6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B89A0-C170-C14B-8565-FAB9261EB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80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Academic Detailing  </a:t>
            </a:r>
            <a:br>
              <a:rPr lang="en-US" dirty="0"/>
            </a:br>
            <a:r>
              <a:rPr lang="en-US" dirty="0"/>
              <a:t>Basic Training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North America</a:t>
            </a:r>
          </a:p>
        </p:txBody>
      </p:sp>
      <p:pic>
        <p:nvPicPr>
          <p:cNvPr id="49154" name="Content Placeholder 4">
            <a:extLst>
              <a:ext uri="{FF2B5EF4-FFF2-40B4-BE49-F238E27FC236}">
                <a16:creationId xmlns:a16="http://schemas.microsoft.com/office/drawing/2014/main" id="{186F88C8-92D8-594F-A5BC-999F4D590C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425" y="2667000"/>
            <a:ext cx="4168775" cy="2774950"/>
          </a:xfrm>
        </p:spPr>
      </p:pic>
      <p:pic>
        <p:nvPicPr>
          <p:cNvPr id="49155" name="Picture 6">
            <a:extLst>
              <a:ext uri="{FF2B5EF4-FFF2-40B4-BE49-F238E27FC236}">
                <a16:creationId xmlns:a16="http://schemas.microsoft.com/office/drawing/2014/main" id="{E8BC2851-4B49-B14D-A417-C2CB192D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304800"/>
            <a:ext cx="15875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7">
            <a:extLst>
              <a:ext uri="{FF2B5EF4-FFF2-40B4-BE49-F238E27FC236}">
                <a16:creationId xmlns:a16="http://schemas.microsoft.com/office/drawing/2014/main" id="{941A36B8-B9C2-E144-B9ED-E1A1312F2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533" y="5906869"/>
            <a:ext cx="68789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North American Resource Center for Academic Detailing (Boston)</a:t>
            </a:r>
          </a:p>
          <a:p>
            <a:pPr algn="ctr" eaLnBrk="1" hangingPunct="1"/>
            <a:r>
              <a:rPr lang="en-US" altLang="en-US" dirty="0">
                <a:hlinkClick r:id="rId5"/>
              </a:rPr>
              <a:t>https://www.narcad.org/training-series.html</a:t>
            </a:r>
            <a:r>
              <a:rPr lang="en-US" altLang="en-US" dirty="0"/>
              <a:t> </a:t>
            </a:r>
          </a:p>
        </p:txBody>
      </p:sp>
      <p:pic>
        <p:nvPicPr>
          <p:cNvPr id="49157" name="Picture 9">
            <a:extLst>
              <a:ext uri="{FF2B5EF4-FFF2-40B4-BE49-F238E27FC236}">
                <a16:creationId xmlns:a16="http://schemas.microsoft.com/office/drawing/2014/main" id="{7F1FB055-A62F-1847-8797-45D186D03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7194"/>
            <a:ext cx="39179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EBB388-42C0-E34A-B144-02FBAD0D349F}"/>
              </a:ext>
            </a:extLst>
          </p:cNvPr>
          <p:cNvSpPr txBox="1"/>
          <p:nvPr/>
        </p:nvSpPr>
        <p:spPr>
          <a:xfrm>
            <a:off x="457200" y="4724400"/>
            <a:ext cx="376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Regular training workshops </a:t>
            </a:r>
          </a:p>
          <a:p>
            <a:pPr algn="ctr"/>
            <a:r>
              <a:rPr lang="en-US" dirty="0"/>
              <a:t>2 or more times per year.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A9C43-AFF3-4C46-AA05-C0D6AB8B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FE8AAF-8BA1-A94B-B5B5-3E472A887510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665-A3F1-7940-8F00-BFA0262D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80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Academic Detailing  </a:t>
            </a:r>
            <a:br>
              <a:rPr lang="en-US" dirty="0"/>
            </a:br>
            <a:r>
              <a:rPr lang="en-US" dirty="0"/>
              <a:t>Basic Training</a:t>
            </a:r>
            <a:br>
              <a:rPr lang="en-US" dirty="0"/>
            </a:br>
            <a:r>
              <a:rPr lang="en-US" dirty="0">
                <a:solidFill>
                  <a:srgbClr val="FFC000"/>
                </a:solidFill>
              </a:rPr>
              <a:t>CADC (Canada)</a:t>
            </a:r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08967621-218D-FE40-BD72-E4F56594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9" y="5638800"/>
            <a:ext cx="7848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600" dirty="0" err="1"/>
              <a:t>RxFiles</a:t>
            </a:r>
            <a:r>
              <a:rPr lang="en-CA" altLang="en-US" sz="1600" dirty="0"/>
              <a:t> Academic Detailing - College of Pharmacy and Nutrition, </a:t>
            </a:r>
          </a:p>
          <a:p>
            <a:pPr algn="ctr" eaLnBrk="1" hangingPunct="1"/>
            <a:r>
              <a:rPr lang="en-CA" altLang="en-US" sz="1600" dirty="0"/>
              <a:t>University of Saskatchewan c/o 104 Clinic Place, Saskatoon, SK, S7N 2Z4</a:t>
            </a:r>
          </a:p>
          <a:p>
            <a:pPr algn="ctr" eaLnBrk="1" hangingPunct="1"/>
            <a:r>
              <a:rPr lang="en-CA" altLang="en-US" sz="1600" dirty="0"/>
              <a:t>FAX: (306) 655-7980  Email: </a:t>
            </a:r>
            <a:r>
              <a:rPr lang="en-CA" altLang="en-US" sz="1600" dirty="0" err="1"/>
              <a:t>Loren.RxFiles@usask.ca</a:t>
            </a:r>
            <a:endParaRPr lang="en-CA" alt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27DE7-2328-4D4B-8703-D69A9499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CB663-76C9-A046-A3A7-460ACC073875}"/>
              </a:ext>
            </a:extLst>
          </p:cNvPr>
          <p:cNvSpPr txBox="1"/>
          <p:nvPr/>
        </p:nvSpPr>
        <p:spPr>
          <a:xfrm>
            <a:off x="457200" y="1571472"/>
            <a:ext cx="282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Occasional workshops</a:t>
            </a:r>
          </a:p>
          <a:p>
            <a:pPr algn="ctr"/>
            <a:r>
              <a:rPr lang="en-US" dirty="0"/>
              <a:t>in Canada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EEDF7-9F3F-3F45-BF19-22FE768FD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20447"/>
            <a:ext cx="6705600" cy="12296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94B8A-E5A6-844F-9C31-317FBB96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streets</a:t>
            </a:r>
            <a:br>
              <a:rPr lang="en-US" dirty="0"/>
            </a:br>
            <a:r>
              <a:rPr lang="en-US" sz="4000" dirty="0"/>
              <a:t>Talking with, &amp; supporting, providers</a:t>
            </a:r>
            <a:endParaRPr lang="en-US" dirty="0"/>
          </a:p>
        </p:txBody>
      </p:sp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33CFB876-399E-6A44-B4F0-41D5D4594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300+ prescriber visits / topic</a:t>
            </a:r>
          </a:p>
          <a:p>
            <a:pPr lvl="1" eaLnBrk="1" hangingPunct="1"/>
            <a:r>
              <a:rPr lang="en-US" altLang="en-US" dirty="0"/>
              <a:t>In person conversations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1600+ newsletters mailed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100+ pharmacy grand rounds webinar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 Social Marketing…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78D5F-2DA8-4242-9D00-DCB1C8B9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E249D-C5E6-D84A-8DA2-55EFBA2A763D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E935-B6A9-E946-A47A-06ACAC77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streets</a:t>
            </a:r>
            <a:br>
              <a:rPr lang="en-US" dirty="0"/>
            </a:br>
            <a:r>
              <a:rPr lang="en-US" dirty="0"/>
              <a:t>Social Marketing</a:t>
            </a:r>
          </a:p>
        </p:txBody>
      </p:sp>
      <p:pic>
        <p:nvPicPr>
          <p:cNvPr id="53250" name="Picture 2" descr="S:\Pharmacy\Rx Files\CDUP\pictures\a-RxFiles - 11th Edition\ABX-Bus-2016 - Copy.jpg">
            <a:extLst>
              <a:ext uri="{FF2B5EF4-FFF2-40B4-BE49-F238E27FC236}">
                <a16:creationId xmlns:a16="http://schemas.microsoft.com/office/drawing/2014/main" id="{A84E8C9D-AEDD-D549-B970-6C77300BEB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5032375" cy="4800600"/>
          </a:xfrm>
        </p:spPr>
      </p:pic>
      <p:pic>
        <p:nvPicPr>
          <p:cNvPr id="53251" name="image32.png">
            <a:extLst>
              <a:ext uri="{FF2B5EF4-FFF2-40B4-BE49-F238E27FC236}">
                <a16:creationId xmlns:a16="http://schemas.microsoft.com/office/drawing/2014/main" id="{1C17F727-4969-8A42-9B77-EF23A50CE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60988"/>
            <a:ext cx="246062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F1E47-830F-5546-A2CE-04B4ADFC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EC52F-85D2-7A47-93AE-FDB9BB2C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The streets </a:t>
            </a:r>
            <a:br>
              <a:rPr lang="en-US" sz="3600" dirty="0"/>
            </a:br>
            <a:r>
              <a:rPr lang="en-US" sz="3600" dirty="0"/>
              <a:t>Making it easier to do the right thing</a:t>
            </a:r>
          </a:p>
        </p:txBody>
      </p:sp>
      <p:pic>
        <p:nvPicPr>
          <p:cNvPr id="54274" name="Content Placeholder 5">
            <a:extLst>
              <a:ext uri="{FF2B5EF4-FFF2-40B4-BE49-F238E27FC236}">
                <a16:creationId xmlns:a16="http://schemas.microsoft.com/office/drawing/2014/main" id="{9E95697E-DAC1-4540-B7E9-1317B2A648B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200" y="1646238"/>
            <a:ext cx="3403600" cy="3382962"/>
          </a:xfrm>
        </p:spPr>
      </p:pic>
      <p:sp>
        <p:nvSpPr>
          <p:cNvPr id="54275" name="Content Placeholder 6">
            <a:extLst>
              <a:ext uri="{FF2B5EF4-FFF2-40B4-BE49-F238E27FC236}">
                <a16:creationId xmlns:a16="http://schemas.microsoft.com/office/drawing/2014/main" id="{B84E84AC-946C-3247-B3EB-3787AED89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646238"/>
            <a:ext cx="4648200" cy="2773362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r>
              <a:rPr lang="en-US" altLang="en-US"/>
              <a:t>Viral Rx Pad </a:t>
            </a:r>
          </a:p>
          <a:p>
            <a:pPr marL="0" indent="0" eaLnBrk="1" hangingPunct="1">
              <a:buFont typeface="Wingdings 2" pitchFamily="2" charset="2"/>
              <a:buNone/>
            </a:pPr>
            <a:r>
              <a:rPr lang="en-US" altLang="en-US"/>
              <a:t>in 13 languages</a:t>
            </a:r>
          </a:p>
        </p:txBody>
      </p:sp>
      <p:pic>
        <p:nvPicPr>
          <p:cNvPr id="54276" name="Picture 8">
            <a:extLst>
              <a:ext uri="{FF2B5EF4-FFF2-40B4-BE49-F238E27FC236}">
                <a16:creationId xmlns:a16="http://schemas.microsoft.com/office/drawing/2014/main" id="{10239DCA-D910-AE40-A64F-C6BDCD2C0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29213"/>
            <a:ext cx="49530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9">
            <a:extLst>
              <a:ext uri="{FF2B5EF4-FFF2-40B4-BE49-F238E27FC236}">
                <a16:creationId xmlns:a16="http://schemas.microsoft.com/office/drawing/2014/main" id="{8ED97959-4A18-5447-876E-2C7FDFB52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71157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hlinkClick r:id="rId4"/>
              </a:rPr>
              <a:t>https://www.rxfiles.ca/rxfiles/uploads/documents/ABX-RxFiles-Rx-4-VIRUS.pdf</a:t>
            </a:r>
            <a:r>
              <a:rPr lang="en-US" altLang="en-US"/>
              <a:t> </a:t>
            </a:r>
          </a:p>
        </p:txBody>
      </p:sp>
      <p:pic>
        <p:nvPicPr>
          <p:cNvPr id="54278" name="image6.png">
            <a:extLst>
              <a:ext uri="{FF2B5EF4-FFF2-40B4-BE49-F238E27FC236}">
                <a16:creationId xmlns:a16="http://schemas.microsoft.com/office/drawing/2014/main" id="{E7CAA4E8-6DFB-6A43-9125-3A1C1844E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76400"/>
            <a:ext cx="10668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ACB6E-44FE-F34B-A35B-4B0EE5A0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2CC18-BFB9-B840-9767-5C5C6EEA4B8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6288D2-0490-8746-BBC4-5A1387FE729B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8B13A-46A9-814C-BEC1-5AC7C6BF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The streets </a:t>
            </a:r>
            <a:br>
              <a:rPr lang="en-US" sz="4800" dirty="0"/>
            </a:br>
            <a:r>
              <a:rPr lang="en-US" sz="4000" dirty="0"/>
              <a:t>Making it easier to do the right thing</a:t>
            </a:r>
            <a:endParaRPr lang="en-US" dirty="0"/>
          </a:p>
        </p:txBody>
      </p:sp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65C00D55-EE10-B449-8F28-5580C7ECB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r>
              <a:rPr lang="en-US" altLang="en-US" dirty="0"/>
              <a:t>Additional materials online…or at our </a:t>
            </a:r>
            <a:r>
              <a:rPr lang="en-US" altLang="en-US" dirty="0" err="1"/>
              <a:t>RxFiles</a:t>
            </a:r>
            <a:r>
              <a:rPr lang="en-US" altLang="en-US" dirty="0"/>
              <a:t> conference table, e.g.</a:t>
            </a:r>
          </a:p>
          <a:p>
            <a:pPr lvl="1" eaLnBrk="1" hangingPunct="1"/>
            <a:r>
              <a:rPr lang="en-US" altLang="en-US" dirty="0"/>
              <a:t>ABX Harms</a:t>
            </a:r>
          </a:p>
          <a:p>
            <a:pPr lvl="1" eaLnBrk="1" hangingPunct="1"/>
            <a:r>
              <a:rPr lang="en-US" altLang="en-US" dirty="0"/>
              <a:t>Beta-Lactam Allergies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55299" name="Content Placeholder 5">
            <a:extLst>
              <a:ext uri="{FF2B5EF4-FFF2-40B4-BE49-F238E27FC236}">
                <a16:creationId xmlns:a16="http://schemas.microsoft.com/office/drawing/2014/main" id="{64F2A8EC-C4B5-0547-AE85-2092A2F4225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1675" y="1752600"/>
            <a:ext cx="3170238" cy="4068763"/>
          </a:xfrm>
        </p:spPr>
      </p:pic>
      <p:pic>
        <p:nvPicPr>
          <p:cNvPr id="55300" name="Picture 7">
            <a:extLst>
              <a:ext uri="{FF2B5EF4-FFF2-40B4-BE49-F238E27FC236}">
                <a16:creationId xmlns:a16="http://schemas.microsoft.com/office/drawing/2014/main" id="{F67DEC6A-515B-7D4A-9F0A-E94C628F4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1750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10B67-6F34-9640-B3DE-A02FBA75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2CC18-BFB9-B840-9767-5C5C6EEA4B8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32B905-E6F7-0640-B906-4C6FA468CC28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A9B538-394B-8042-945A-F756ADDAA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1"/>
            <a:ext cx="8229600" cy="965200"/>
          </a:xfrm>
        </p:spPr>
        <p:txBody>
          <a:bodyPr>
            <a:normAutofit/>
          </a:bodyPr>
          <a:lstStyle/>
          <a:p>
            <a:r>
              <a:rPr lang="en-US" sz="4800" dirty="0"/>
              <a:t>Impact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F42149E-6DDE-2E44-87CD-4DFC58B9A3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66" y="2209800"/>
            <a:ext cx="8689934" cy="381000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C54A01-A872-5244-A70D-2CAFFC831640}"/>
              </a:ext>
            </a:extLst>
          </p:cNvPr>
          <p:cNvSpPr txBox="1"/>
          <p:nvPr/>
        </p:nvSpPr>
        <p:spPr>
          <a:xfrm>
            <a:off x="874733" y="1461247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ABX Part 2: Acute Cystitis &amp; Skin Infections (Fall 2017)</a:t>
            </a:r>
          </a:p>
          <a:p>
            <a:r>
              <a:rPr lang="en-US" dirty="0"/>
              <a:t>Providers Post-visit Survey - Excerpt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FEEBE5-2E76-3E48-BFA0-6599CD30FBB6}"/>
              </a:ext>
            </a:extLst>
          </p:cNvPr>
          <p:cNvSpPr txBox="1"/>
          <p:nvPr/>
        </p:nvSpPr>
        <p:spPr>
          <a:xfrm>
            <a:off x="225466" y="6212255"/>
            <a:ext cx="830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 also had lots of specific comments on </a:t>
            </a:r>
            <a:r>
              <a:rPr lang="en-US" dirty="0">
                <a:solidFill>
                  <a:srgbClr val="05FF00"/>
                </a:solidFill>
              </a:rPr>
              <a:t>individualized “take home pearls”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F85CA-541F-D649-A869-E437BFA6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951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18D9F-4EF1-2A49-B859-CD89C25B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 Streets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Future ABX Updates</a:t>
            </a:r>
          </a:p>
        </p:txBody>
      </p:sp>
      <p:pic>
        <p:nvPicPr>
          <p:cNvPr id="56322" name="Picture 2" descr="S:\Pharmacy\Rx Files\CDUP\pictures\a-RxFiles - 11th Edition\cover pics\IMG_0023.JPG">
            <a:extLst>
              <a:ext uri="{FF2B5EF4-FFF2-40B4-BE49-F238E27FC236}">
                <a16:creationId xmlns:a16="http://schemas.microsoft.com/office/drawing/2014/main" id="{54544E4B-F2D5-CA49-A473-B109795D3F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t="7681" r="8289" b="11032"/>
          <a:stretch>
            <a:fillRect/>
          </a:stretch>
        </p:blipFill>
        <p:spPr>
          <a:xfrm>
            <a:off x="655638" y="1762125"/>
            <a:ext cx="2544762" cy="1874838"/>
          </a:xfrm>
        </p:spPr>
      </p:pic>
      <p:pic>
        <p:nvPicPr>
          <p:cNvPr id="56323" name="Picture 4" descr="S:\Pharmacy\Rx Files\CDUP\pictures\Geri-RxFiles\Geri-2nd-Ed-Cover.png">
            <a:extLst>
              <a:ext uri="{FF2B5EF4-FFF2-40B4-BE49-F238E27FC236}">
                <a16:creationId xmlns:a16="http://schemas.microsoft.com/office/drawing/2014/main" id="{DDB5B4CE-5234-444B-8019-E807EC117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8950"/>
            <a:ext cx="24384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5" descr="S:\Pharmacy\Rx Files\CDUP\pictures\RxFiles plus App.PNG">
            <a:extLst>
              <a:ext uri="{FF2B5EF4-FFF2-40B4-BE49-F238E27FC236}">
                <a16:creationId xmlns:a16="http://schemas.microsoft.com/office/drawing/2014/main" id="{FA210B19-72CE-824E-B737-1188717D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019550"/>
            <a:ext cx="14017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5">
            <a:extLst>
              <a:ext uri="{FF2B5EF4-FFF2-40B4-BE49-F238E27FC236}">
                <a16:creationId xmlns:a16="http://schemas.microsoft.com/office/drawing/2014/main" id="{A7252910-0716-724D-8638-8FADB07FE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4019550"/>
            <a:ext cx="32226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Box 2">
            <a:extLst>
              <a:ext uri="{FF2B5EF4-FFF2-40B4-BE49-F238E27FC236}">
                <a16:creationId xmlns:a16="http://schemas.microsoft.com/office/drawing/2014/main" id="{B5CF686E-B88E-894C-AE02-F93C11BAA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00738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hlinkClick r:id="rId7"/>
              </a:rPr>
              <a:t>www.RxFiles.ca</a:t>
            </a:r>
            <a:r>
              <a:rPr lang="en-US" altLang="en-US" sz="2400"/>
              <a:t> </a:t>
            </a:r>
          </a:p>
        </p:txBody>
      </p:sp>
      <p:sp>
        <p:nvSpPr>
          <p:cNvPr id="56327" name="TextBox 3">
            <a:extLst>
              <a:ext uri="{FF2B5EF4-FFF2-40B4-BE49-F238E27FC236}">
                <a16:creationId xmlns:a16="http://schemas.microsoft.com/office/drawing/2014/main" id="{E63360B1-1555-C947-A71B-1FEC35FA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91000"/>
            <a:ext cx="2133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/>
              <a:t>…will be updated for our books and online materials.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2B773-EFD8-8A4E-9070-F185E16F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88E9-A1A0-554B-B0BC-887208BD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Extras</a:t>
            </a:r>
            <a:br>
              <a:rPr lang="en-US" dirty="0"/>
            </a:br>
            <a:r>
              <a:rPr lang="en-US" sz="4000" dirty="0"/>
              <a:t>Academic Detailing Code of Conduct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8DE28B-BC79-4245-B3FD-386005966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490900"/>
              </p:ext>
            </p:extLst>
          </p:nvPr>
        </p:nvGraphicFramePr>
        <p:xfrm>
          <a:off x="381000" y="1676400"/>
          <a:ext cx="8305800" cy="480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3396191764"/>
                    </a:ext>
                  </a:extLst>
                </a:gridCol>
              </a:tblGrid>
              <a:tr h="48006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Academic Detailer Code of Conduct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Canadian Academic Detailing Collaboration (CADC)</a:t>
                      </a:r>
                      <a:endParaRPr lang="en-CA" sz="1600" dirty="0">
                        <a:effectLst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CA" sz="1000" dirty="0">
                        <a:effectLst/>
                      </a:endParaRPr>
                    </a:p>
                    <a:p>
                      <a:pPr>
                        <a:lnSpc>
                          <a:spcPts val="17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effectLst/>
                        </a:rPr>
                        <a:t>This Code of Conduct recognizes the need for a commitment to excellence in the delivering of academic detailing as a professional service. Through such service, valued and effective relationships are built, and evidence informed, patient‐oriented therapeutic decision making is enhanced. </a:t>
                      </a:r>
                      <a:endParaRPr lang="en-CA" sz="2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 prepared to provide accurate, informative, practical and balanced information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 responsible, reliable and respectful of time and commitments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Seek first to understand and empathize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 respectful of differences of opinion and hold them in good faith and confidence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Be attentive and responsive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Follow up as necessary in a timely manner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Remember to be thankful and express it  </a:t>
                      </a:r>
                      <a:endParaRPr lang="en-CA" sz="16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Always maintain confidentiality and respect the privacy of physicians, patients and staff 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  <a:tabLst>
                          <a:tab pos="139700" algn="l"/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</a:rPr>
                        <a:t>Remember, you are a guest of the person you are visiting</a:t>
                      </a:r>
                      <a:r>
                        <a:rPr lang="en-US" sz="1100" dirty="0">
                          <a:effectLst/>
                        </a:rPr>
                        <a:t>  </a:t>
                      </a:r>
                      <a:endParaRPr lang="en-CA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33128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E908826-93BC-AB47-8283-5DD78B583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744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75F4C-4320-0245-BE8B-B3149CE0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257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786612-A53F-3E4B-AB6F-551B62AB4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7772400" cy="600594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49465-D876-0F41-9E2D-E99C41B47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99E3A-7B31-E74C-8AB8-0A91FAF51059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  <p:extLst>
      <p:ext uri="{BB962C8B-B14F-4D97-AF65-F5344CB8AC3E}">
        <p14:creationId xmlns:p14="http://schemas.microsoft.com/office/powerpoint/2010/main" val="274301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7B6C-573C-194B-B385-3656039E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Outline</a:t>
            </a:r>
            <a:br>
              <a:rPr lang="en-US" dirty="0"/>
            </a:br>
            <a:r>
              <a:rPr lang="en-US" dirty="0"/>
              <a:t>The story of what we did (&amp; do)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4CD8-A869-2743-8189-3BDAE5C38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80000"/>
          </a:xfrm>
        </p:spPr>
        <p:txBody>
          <a:bodyPr/>
          <a:lstStyle/>
          <a:p>
            <a:pPr marL="63500" indent="0" eaLnBrk="1" hangingPunct="1">
              <a:buFont typeface="Wingdings 2" pitchFamily="2" charset="2"/>
              <a:buNone/>
              <a:defRPr/>
            </a:pPr>
            <a:r>
              <a:rPr lang="en-US" dirty="0">
                <a:solidFill>
                  <a:srgbClr val="05FF00"/>
                </a:solidFill>
              </a:rPr>
              <a:t>Prep work </a:t>
            </a:r>
          </a:p>
          <a:p>
            <a:pPr lvl="1" eaLnBrk="1" hangingPunct="1">
              <a:defRPr/>
            </a:pPr>
            <a:r>
              <a:rPr lang="en-US" dirty="0"/>
              <a:t>Identifying gaps, needs and wishes</a:t>
            </a:r>
          </a:p>
          <a:p>
            <a:pPr lvl="1" eaLnBrk="1" hangingPunct="1">
              <a:defRPr/>
            </a:pPr>
            <a:r>
              <a:rPr lang="en-US" dirty="0"/>
              <a:t>Topic preparation &amp; material development</a:t>
            </a:r>
          </a:p>
          <a:p>
            <a:pPr lvl="1" eaLnBrk="1" hangingPunct="1">
              <a:defRPr/>
            </a:pPr>
            <a:endParaRPr lang="en-US" dirty="0"/>
          </a:p>
          <a:p>
            <a:pPr marL="63500" indent="0" eaLnBrk="1" hangingPunct="1">
              <a:buFont typeface="Wingdings 2" pitchFamily="2" charset="2"/>
              <a:buNone/>
              <a:defRPr/>
            </a:pPr>
            <a:r>
              <a:rPr lang="en-US" dirty="0">
                <a:solidFill>
                  <a:srgbClr val="05FF00"/>
                </a:solidFill>
              </a:rPr>
              <a:t>Training the Detailers</a:t>
            </a:r>
          </a:p>
          <a:p>
            <a:pPr lvl="1" eaLnBrk="1" hangingPunct="1">
              <a:defRPr/>
            </a:pPr>
            <a:r>
              <a:rPr lang="en-US" dirty="0"/>
              <a:t>The topic &amp; the method</a:t>
            </a:r>
          </a:p>
          <a:p>
            <a:pPr lvl="1" eaLnBrk="1" hangingPunct="1"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r>
              <a:rPr lang="en-US" dirty="0">
                <a:solidFill>
                  <a:srgbClr val="05FF00"/>
                </a:solidFill>
              </a:rPr>
              <a:t>The streets</a:t>
            </a:r>
          </a:p>
          <a:p>
            <a:pPr lvl="1" eaLnBrk="1" hangingPunct="1">
              <a:defRPr/>
            </a:pPr>
            <a:r>
              <a:rPr lang="en-US" dirty="0"/>
              <a:t>Talking with, and supporting providers</a:t>
            </a:r>
          </a:p>
          <a:p>
            <a:pPr lvl="1" eaLnBrk="1" hangingPunct="1">
              <a:defRPr/>
            </a:pPr>
            <a:r>
              <a:rPr lang="en-US" dirty="0"/>
              <a:t>Making it easier to do the right thing</a:t>
            </a:r>
          </a:p>
          <a:p>
            <a:pPr lvl="1" eaLnBrk="1" hangingPunct="1">
              <a:defRPr/>
            </a:pPr>
            <a:r>
              <a:rPr lang="en-US" dirty="0"/>
              <a:t>Impact </a:t>
            </a:r>
          </a:p>
          <a:p>
            <a:pPr lvl="2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AB8DB-3CA7-D241-8EB3-9B984245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83EF-533C-264A-9F11-BA176D51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RxFiles</a:t>
            </a:r>
            <a:b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sz="27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Academic Detailing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E41CA4FC-4369-4842-B373-04AA18E28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endParaRPr lang="en-US" altLang="en-US" dirty="0"/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sz="4400" dirty="0"/>
              <a:t>Questions &amp; Comments</a:t>
            </a:r>
          </a:p>
          <a:p>
            <a:pPr marL="0" indent="0" algn="ctr" eaLnBrk="1" hangingPunct="1">
              <a:buFont typeface="Wingdings 2" pitchFamily="2" charset="2"/>
              <a:buNone/>
            </a:pPr>
            <a:endParaRPr lang="en-US" altLang="en-US" dirty="0"/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sz="4000" dirty="0">
                <a:hlinkClick r:id="rId2"/>
              </a:rPr>
              <a:t>www.RxFiles.ca</a:t>
            </a:r>
            <a:r>
              <a:rPr lang="en-US" altLang="en-US" sz="4000" dirty="0"/>
              <a:t> </a:t>
            </a:r>
          </a:p>
          <a:p>
            <a:pPr marL="0" indent="0" algn="ctr" eaLnBrk="1" hangingPunct="1">
              <a:buFont typeface="Wingdings 2" pitchFamily="2" charset="2"/>
              <a:buNone/>
            </a:pPr>
            <a:r>
              <a:rPr lang="en-US" alt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Loren.RxFiles@usask.ca</a:t>
            </a:r>
            <a:endParaRPr lang="en-US" altLang="en-US" sz="24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8371" name="Picture 7" descr="Copy of rx files-final logo-PMS3298">
            <a:extLst>
              <a:ext uri="{FF2B5EF4-FFF2-40B4-BE49-F238E27FC236}">
                <a16:creationId xmlns:a16="http://schemas.microsoft.com/office/drawing/2014/main" id="{1B51A422-AE9A-3348-A50C-50423BAA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540" y="5095547"/>
            <a:ext cx="2178050" cy="16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3CF72E-DCE3-6E44-B1A8-102C18631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8" name="Content Placeholder 7" descr="DSCN3226">
            <a:extLst>
              <a:ext uri="{FF2B5EF4-FFF2-40B4-BE49-F238E27FC236}">
                <a16:creationId xmlns:a16="http://schemas.microsoft.com/office/drawing/2014/main" id="{B5AABF86-7F21-064D-858A-BC8EB637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4626030"/>
            <a:ext cx="2526323" cy="189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A9BA-30C9-0142-95D3-9BCF7E5E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3500" indent="0" eaLnBrk="1" hangingPunct="1">
              <a:defRPr/>
            </a:pPr>
            <a:r>
              <a:rPr lang="en-US" sz="4400" dirty="0"/>
              <a:t>Prep work </a:t>
            </a:r>
            <a:br>
              <a:rPr lang="en-US" sz="4400" dirty="0"/>
            </a:br>
            <a:r>
              <a:rPr lang="en-US" sz="4400" dirty="0"/>
              <a:t>Identifying gaps, needs &amp; wishes</a:t>
            </a:r>
            <a:endParaRPr lang="en-US" dirty="0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C00D6B95-F6D3-8C4A-BE89-009D8F082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49763"/>
          </a:xfrm>
        </p:spPr>
        <p:txBody>
          <a:bodyPr/>
          <a:lstStyle/>
          <a:p>
            <a:pPr eaLnBrk="1" hangingPunct="1"/>
            <a:r>
              <a:rPr lang="en-US" altLang="en-US" dirty="0"/>
              <a:t>Take a look at the literature and see where the </a:t>
            </a:r>
            <a:r>
              <a:rPr lang="en-US" altLang="en-US" dirty="0">
                <a:solidFill>
                  <a:srgbClr val="05FF00"/>
                </a:solidFill>
              </a:rPr>
              <a:t>evidence</a:t>
            </a:r>
            <a:r>
              <a:rPr lang="en-US" altLang="en-US" dirty="0"/>
              <a:t> leads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Hear from </a:t>
            </a:r>
            <a:r>
              <a:rPr lang="en-US" altLang="en-US" dirty="0">
                <a:solidFill>
                  <a:srgbClr val="05FF00"/>
                </a:solidFill>
              </a:rPr>
              <a:t>clinicians</a:t>
            </a:r>
            <a:r>
              <a:rPr lang="en-US" altLang="en-US" dirty="0"/>
              <a:t> in practice</a:t>
            </a:r>
          </a:p>
          <a:p>
            <a:pPr lvl="1" eaLnBrk="1" hangingPunct="1"/>
            <a:r>
              <a:rPr lang="en-US" altLang="en-US" dirty="0"/>
              <a:t>What are they wrestling with?</a:t>
            </a:r>
          </a:p>
          <a:p>
            <a:pPr lvl="1" eaLnBrk="1" hangingPunct="1"/>
            <a:r>
              <a:rPr lang="en-US" altLang="en-US" dirty="0"/>
              <a:t>What are they doing?</a:t>
            </a:r>
          </a:p>
          <a:p>
            <a:pPr lvl="1" eaLnBrk="1" hangingPunct="1"/>
            <a:r>
              <a:rPr lang="en-US" altLang="en-US" dirty="0"/>
              <a:t>What do they want to know?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Check in with other </a:t>
            </a:r>
            <a:r>
              <a:rPr lang="en-US" altLang="en-US" i="1" dirty="0">
                <a:solidFill>
                  <a:srgbClr val="05FF00"/>
                </a:solidFill>
              </a:rPr>
              <a:t>best practice </a:t>
            </a:r>
            <a:r>
              <a:rPr lang="en-US" altLang="en-US" dirty="0">
                <a:solidFill>
                  <a:srgbClr val="05FF00"/>
                </a:solidFill>
              </a:rPr>
              <a:t>groups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76744-CB6B-A145-AEDF-F2BFE029A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786C0-967A-2843-8F30-7EBE81B7BAE3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9961-5CCB-3647-A48C-985093E9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Prep Work</a:t>
            </a:r>
            <a:br>
              <a:rPr lang="en-US" dirty="0"/>
            </a:br>
            <a:r>
              <a:rPr lang="en-US" sz="4200" dirty="0"/>
              <a:t>Topic prep &amp; material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A8384-0CE6-7441-A3D7-32E2A6D6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54562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dirty="0">
                <a:solidFill>
                  <a:srgbClr val="05FF00"/>
                </a:solidFill>
              </a:rPr>
              <a:t>Evidence</a:t>
            </a:r>
          </a:p>
          <a:p>
            <a:pPr lvl="1" eaLnBrk="1" hangingPunct="1">
              <a:defRPr/>
            </a:pPr>
            <a:r>
              <a:rPr lang="en-US" dirty="0"/>
              <a:t>Systematic Reviews &amp; related RCTs</a:t>
            </a:r>
          </a:p>
          <a:p>
            <a:pPr lvl="1" eaLnBrk="1" hangingPunct="1">
              <a:defRPr/>
            </a:pPr>
            <a:r>
              <a:rPr lang="en-US" dirty="0"/>
              <a:t>CADTH</a:t>
            </a:r>
          </a:p>
          <a:p>
            <a:pPr lvl="1" eaLnBrk="1" hangingPunct="1">
              <a:defRPr/>
            </a:pPr>
            <a:r>
              <a:rPr lang="en-US" dirty="0"/>
              <a:t>Other info, including local antibiograms, etc.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Wingdings 2" pitchFamily="2" charset="2"/>
              <a:buNone/>
              <a:defRPr/>
            </a:pPr>
            <a:r>
              <a:rPr lang="en-US" dirty="0">
                <a:solidFill>
                  <a:srgbClr val="05FF00"/>
                </a:solidFill>
              </a:rPr>
              <a:t>Guideline &amp; Stewardship Groups</a:t>
            </a:r>
          </a:p>
          <a:p>
            <a:pPr lvl="1" eaLnBrk="1" hangingPunct="1">
              <a:defRPr/>
            </a:pPr>
            <a:r>
              <a:rPr lang="en-US" dirty="0"/>
              <a:t>Regina &amp; </a:t>
            </a:r>
            <a:r>
              <a:rPr lang="en-US" dirty="0" err="1"/>
              <a:t>Saskatoon</a:t>
            </a:r>
            <a:r>
              <a:rPr lang="en-US" dirty="0"/>
              <a:t> Antimicrobial Stewardship</a:t>
            </a:r>
          </a:p>
          <a:p>
            <a:pPr lvl="1" eaLnBrk="1" hangingPunct="1">
              <a:defRPr/>
            </a:pPr>
            <a:r>
              <a:rPr lang="en-US" dirty="0"/>
              <a:t>Bugs and Drugs</a:t>
            </a:r>
          </a:p>
          <a:p>
            <a:pPr lvl="1" eaLnBrk="1" hangingPunct="1">
              <a:defRPr/>
            </a:pPr>
            <a:r>
              <a:rPr lang="en-US" dirty="0"/>
              <a:t>MUMs – PAACT</a:t>
            </a:r>
          </a:p>
          <a:p>
            <a:pPr lvl="1" eaLnBrk="1" hangingPunct="1">
              <a:defRPr/>
            </a:pPr>
            <a:r>
              <a:rPr lang="en-US" dirty="0"/>
              <a:t>Choosing Wisely, etc.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18503-F232-9543-B511-AE0C0DEC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DB60F-0E51-1140-85D3-05E4B5818BA8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D4206-05FD-C647-8380-A6CEBE55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552"/>
            <a:ext cx="8229600" cy="56937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/>
              <a:t>Prep work: Who’s involved?</a:t>
            </a:r>
          </a:p>
        </p:txBody>
      </p:sp>
      <p:pic>
        <p:nvPicPr>
          <p:cNvPr id="21506" name="Content Placeholder 5">
            <a:extLst>
              <a:ext uri="{FF2B5EF4-FFF2-40B4-BE49-F238E27FC236}">
                <a16:creationId xmlns:a16="http://schemas.microsoft.com/office/drawing/2014/main" id="{D1F23545-22E6-B94D-B2EC-C2FFB65738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6888" y="704850"/>
            <a:ext cx="1600200" cy="5961063"/>
          </a:xfrm>
        </p:spPr>
      </p:pic>
      <p:pic>
        <p:nvPicPr>
          <p:cNvPr id="21507" name="Picture 8">
            <a:extLst>
              <a:ext uri="{FF2B5EF4-FFF2-40B4-BE49-F238E27FC236}">
                <a16:creationId xmlns:a16="http://schemas.microsoft.com/office/drawing/2014/main" id="{F6383A03-A2C9-1D48-9D3A-0557BC51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003300"/>
            <a:ext cx="1674813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1">
            <a:extLst>
              <a:ext uri="{FF2B5EF4-FFF2-40B4-BE49-F238E27FC236}">
                <a16:creationId xmlns:a16="http://schemas.microsoft.com/office/drawing/2014/main" id="{CC52CD82-E66B-1C43-9FEE-56C05C740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914400"/>
            <a:ext cx="30321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4">
            <a:extLst>
              <a:ext uri="{FF2B5EF4-FFF2-40B4-BE49-F238E27FC236}">
                <a16:creationId xmlns:a16="http://schemas.microsoft.com/office/drawing/2014/main" id="{5E9636B9-2D42-3249-A397-E6F2C435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2898775"/>
            <a:ext cx="30321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5">
            <a:extLst>
              <a:ext uri="{FF2B5EF4-FFF2-40B4-BE49-F238E27FC236}">
                <a16:creationId xmlns:a16="http://schemas.microsoft.com/office/drawing/2014/main" id="{FA58A0DE-45C5-A54E-A55F-112BC15A0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722438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ABX - 1&amp;2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4D924-84CE-264A-B999-F5A1CCC1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B48DF5-1471-164D-B0B0-5C9AAA0BE542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F3768B0-CC7E-3A44-AFD0-CB52B799F7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>
                <a:effectLst/>
              </a:rPr>
              <a:t>ABX-1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FBE2087-A558-1B4B-A645-86CDA8524D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524000"/>
            <a:ext cx="8229600" cy="4745038"/>
          </a:xfrm>
        </p:spPr>
        <p:txBody>
          <a:bodyPr/>
          <a:lstStyle/>
          <a:p>
            <a:pPr eaLnBrk="1" hangingPunct="1"/>
            <a:r>
              <a:rPr lang="en-US" altLang="en-US"/>
              <a:t>Antibiotic Stewardship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Common Infections</a:t>
            </a:r>
          </a:p>
          <a:p>
            <a:pPr lvl="1" eaLnBrk="1" hangingPunct="1"/>
            <a:r>
              <a:rPr lang="en-US" altLang="en-US"/>
              <a:t>Bronchitis, Acute</a:t>
            </a:r>
          </a:p>
          <a:p>
            <a:pPr lvl="1" eaLnBrk="1" hangingPunct="1"/>
            <a:r>
              <a:rPr lang="en-US" altLang="en-US"/>
              <a:t>CAP</a:t>
            </a:r>
          </a:p>
          <a:p>
            <a:pPr lvl="1" eaLnBrk="1" hangingPunct="1"/>
            <a:r>
              <a:rPr lang="en-US" altLang="en-US"/>
              <a:t>Pharyngitis</a:t>
            </a:r>
          </a:p>
          <a:p>
            <a:pPr lvl="1" eaLnBrk="1" hangingPunct="1"/>
            <a:r>
              <a:rPr lang="en-US" altLang="en-US"/>
              <a:t>Sinusitis, Acute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CBD25E6E-119F-FB41-9EC4-033F54214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3886200"/>
            <a:ext cx="5049837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7EA46-5654-FE40-872B-EF3B7B4B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A0B45E-D4D0-9B43-9045-A627AF0263CC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1">
            <a:extLst>
              <a:ext uri="{FF2B5EF4-FFF2-40B4-BE49-F238E27FC236}">
                <a16:creationId xmlns:a16="http://schemas.microsoft.com/office/drawing/2014/main" id="{F7FB84B5-3E9F-6043-8DC0-AD80E153E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37CDB7-CB7A-4C40-A66C-DD353DB3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Acute Uncomplicated Bronchitis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02DFC2A4-B12C-EC49-B40C-7BF76A23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209800"/>
            <a:ext cx="84423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A8B2A43-B947-4F4A-9CD4-EAFA3DAF5512}"/>
              </a:ext>
            </a:extLst>
          </p:cNvPr>
          <p:cNvCxnSpPr/>
          <p:nvPr/>
        </p:nvCxnSpPr>
        <p:spPr>
          <a:xfrm flipH="1">
            <a:off x="2438400" y="1790700"/>
            <a:ext cx="2286000" cy="838200"/>
          </a:xfrm>
          <a:prstGeom prst="straightConnector1">
            <a:avLst/>
          </a:prstGeom>
          <a:ln w="63500">
            <a:solidFill>
              <a:srgbClr val="05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25BD5-894C-1C49-8694-A1669B20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E3BC3-74A5-224A-847F-58CBDEC0593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5B7261-CBB9-E945-B02A-5EB1CAE8F079}"/>
              </a:ext>
            </a:extLst>
          </p:cNvPr>
          <p:cNvSpPr txBox="1"/>
          <p:nvPr/>
        </p:nvSpPr>
        <p:spPr>
          <a:xfrm>
            <a:off x="228600" y="6399311"/>
            <a:ext cx="997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BEBF94"/>
                </a:solidFill>
              </a:rPr>
              <a:t>L Regier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5629</TotalTime>
  <Words>903</Words>
  <Application>Microsoft Office PowerPoint</Application>
  <PresentationFormat>On-screen Show (4:3)</PresentationFormat>
  <Paragraphs>276</Paragraphs>
  <Slides>40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Rockwell</vt:lpstr>
      <vt:lpstr>Wingdings 2</vt:lpstr>
      <vt:lpstr>Foundry</vt:lpstr>
      <vt:lpstr>RxFiles ABX Academic Detailing  </vt:lpstr>
      <vt:lpstr>COI / Disclosures  Loren Regier</vt:lpstr>
      <vt:lpstr>PowerPoint Presentation</vt:lpstr>
      <vt:lpstr>Outline The story of what we did (&amp; do)</vt:lpstr>
      <vt:lpstr>Prep work  Identifying gaps, needs &amp; wishes</vt:lpstr>
      <vt:lpstr>Prep Work Topic prep &amp; material development</vt:lpstr>
      <vt:lpstr>Prep work: Who’s involved?</vt:lpstr>
      <vt:lpstr>ABX-1</vt:lpstr>
      <vt:lpstr>Acute Uncomplicated Bronchitis</vt:lpstr>
      <vt:lpstr>PowerPoint Presentation</vt:lpstr>
      <vt:lpstr>Acute Uncomplicated Bronchitis</vt:lpstr>
      <vt:lpstr>Acute Uncomplicated Bronchitis</vt:lpstr>
      <vt:lpstr>Acute Uncomplicated Bronchitis</vt:lpstr>
      <vt:lpstr>Acute Sinusitis</vt:lpstr>
      <vt:lpstr>PowerPoint Presentation</vt:lpstr>
      <vt:lpstr>PowerPoint Presentation</vt:lpstr>
      <vt:lpstr>Supporting Clinical Tools</vt:lpstr>
      <vt:lpstr>Supporting Clinical Tools</vt:lpstr>
      <vt:lpstr>Barriers</vt:lpstr>
      <vt:lpstr>Supporting Patient Tools Enablers</vt:lpstr>
      <vt:lpstr>Supporting Patient Tools Scripting Ideas for Clinicians</vt:lpstr>
      <vt:lpstr>Supporting Patient Tools Enablers</vt:lpstr>
      <vt:lpstr>Anecdote</vt:lpstr>
      <vt:lpstr>ABX-2</vt:lpstr>
      <vt:lpstr>ABX-2 Take a Guess - Game Show</vt:lpstr>
      <vt:lpstr>Training Detailers The topic &amp; the method</vt:lpstr>
      <vt:lpstr>Key Message Homework Example Features/Benefits/Barriers/Enablers</vt:lpstr>
      <vt:lpstr>Training the Detailers The topic &amp; the method</vt:lpstr>
      <vt:lpstr>Training for the  detailing visit</vt:lpstr>
      <vt:lpstr>Academic Detailing   Basic Training North America</vt:lpstr>
      <vt:lpstr>Academic Detailing   Basic Training CADC (Canada)</vt:lpstr>
      <vt:lpstr>The streets Talking with, &amp; supporting, providers</vt:lpstr>
      <vt:lpstr>The streets Social Marketing</vt:lpstr>
      <vt:lpstr>The streets  Making it easier to do the right thing</vt:lpstr>
      <vt:lpstr>The streets  Making it easier to do the right thing</vt:lpstr>
      <vt:lpstr>Impact</vt:lpstr>
      <vt:lpstr>The Streets Future ABX Updates</vt:lpstr>
      <vt:lpstr>Extras Academic Detailing Code of Conduct</vt:lpstr>
      <vt:lpstr>PowerPoint Presentation</vt:lpstr>
      <vt:lpstr>RxFiles Academic Detailing</vt:lpstr>
    </vt:vector>
  </TitlesOfParts>
  <Company>Saskatoon Health Region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RxFiles</dc:title>
  <dc:creator>Saskatoon Health Region</dc:creator>
  <cp:lastModifiedBy>Stefanini, Kristina Noemi</cp:lastModifiedBy>
  <cp:revision>52</cp:revision>
  <dcterms:created xsi:type="dcterms:W3CDTF">2017-04-13T14:48:31Z</dcterms:created>
  <dcterms:modified xsi:type="dcterms:W3CDTF">2019-03-20T17:32:58Z</dcterms:modified>
</cp:coreProperties>
</file>