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 id="2147483704" r:id="rId3"/>
  </p:sldMasterIdLst>
  <p:notesMasterIdLst>
    <p:notesMasterId r:id="rId83"/>
  </p:notesMasterIdLst>
  <p:handoutMasterIdLst>
    <p:handoutMasterId r:id="rId84"/>
  </p:handoutMasterIdLst>
  <p:sldIdLst>
    <p:sldId id="257" r:id="rId4"/>
    <p:sldId id="379" r:id="rId5"/>
    <p:sldId id="372" r:id="rId6"/>
    <p:sldId id="263" r:id="rId7"/>
    <p:sldId id="264" r:id="rId8"/>
    <p:sldId id="381" r:id="rId9"/>
    <p:sldId id="265" r:id="rId10"/>
    <p:sldId id="373" r:id="rId11"/>
    <p:sldId id="262" r:id="rId12"/>
    <p:sldId id="327" r:id="rId13"/>
    <p:sldId id="268" r:id="rId14"/>
    <p:sldId id="482" r:id="rId15"/>
    <p:sldId id="270" r:id="rId16"/>
    <p:sldId id="272" r:id="rId17"/>
    <p:sldId id="271" r:id="rId18"/>
    <p:sldId id="350" r:id="rId19"/>
    <p:sldId id="351" r:id="rId20"/>
    <p:sldId id="352" r:id="rId21"/>
    <p:sldId id="353" r:id="rId22"/>
    <p:sldId id="354" r:id="rId23"/>
    <p:sldId id="355" r:id="rId24"/>
    <p:sldId id="356" r:id="rId25"/>
    <p:sldId id="357" r:id="rId26"/>
    <p:sldId id="334" r:id="rId27"/>
    <p:sldId id="320" r:id="rId28"/>
    <p:sldId id="705" r:id="rId29"/>
    <p:sldId id="321" r:id="rId30"/>
    <p:sldId id="723" r:id="rId31"/>
    <p:sldId id="729" r:id="rId32"/>
    <p:sldId id="322" r:id="rId33"/>
    <p:sldId id="325" r:id="rId34"/>
    <p:sldId id="328" r:id="rId35"/>
    <p:sldId id="274" r:id="rId36"/>
    <p:sldId id="275" r:id="rId37"/>
    <p:sldId id="701" r:id="rId38"/>
    <p:sldId id="276" r:id="rId39"/>
    <p:sldId id="277" r:id="rId40"/>
    <p:sldId id="696" r:id="rId41"/>
    <p:sldId id="280" r:id="rId42"/>
    <p:sldId id="281" r:id="rId43"/>
    <p:sldId id="282" r:id="rId44"/>
    <p:sldId id="284" r:id="rId45"/>
    <p:sldId id="440" r:id="rId46"/>
    <p:sldId id="329" r:id="rId47"/>
    <p:sldId id="285" r:id="rId48"/>
    <p:sldId id="286" r:id="rId49"/>
    <p:sldId id="698" r:id="rId50"/>
    <p:sldId id="331" r:id="rId51"/>
    <p:sldId id="287" r:id="rId52"/>
    <p:sldId id="290" r:id="rId53"/>
    <p:sldId id="375" r:id="rId54"/>
    <p:sldId id="376" r:id="rId55"/>
    <p:sldId id="291" r:id="rId56"/>
    <p:sldId id="292" r:id="rId57"/>
    <p:sldId id="294" r:id="rId58"/>
    <p:sldId id="300" r:id="rId59"/>
    <p:sldId id="348" r:id="rId60"/>
    <p:sldId id="349" r:id="rId61"/>
    <p:sldId id="304" r:id="rId62"/>
    <p:sldId id="387" r:id="rId63"/>
    <p:sldId id="308" r:id="rId64"/>
    <p:sldId id="260" r:id="rId65"/>
    <p:sldId id="731" r:id="rId66"/>
    <p:sldId id="732" r:id="rId67"/>
    <p:sldId id="733" r:id="rId68"/>
    <p:sldId id="266" r:id="rId69"/>
    <p:sldId id="734" r:id="rId70"/>
    <p:sldId id="735" r:id="rId71"/>
    <p:sldId id="273" r:id="rId72"/>
    <p:sldId id="737" r:id="rId73"/>
    <p:sldId id="730" r:id="rId74"/>
    <p:sldId id="312" r:id="rId75"/>
    <p:sldId id="313" r:id="rId76"/>
    <p:sldId id="314" r:id="rId77"/>
    <p:sldId id="315" r:id="rId78"/>
    <p:sldId id="316" r:id="rId79"/>
    <p:sldId id="317" r:id="rId80"/>
    <p:sldId id="318" r:id="rId81"/>
    <p:sldId id="719" r:id="rId82"/>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7528" autoAdjust="0"/>
  </p:normalViewPr>
  <p:slideViewPr>
    <p:cSldViewPr snapToGrid="0">
      <p:cViewPr varScale="1">
        <p:scale>
          <a:sx n="100" d="100"/>
          <a:sy n="100" d="100"/>
        </p:scale>
        <p:origin x="1836" y="84"/>
      </p:cViewPr>
      <p:guideLst/>
    </p:cSldViewPr>
  </p:slideViewPr>
  <p:notesTextViewPr>
    <p:cViewPr>
      <p:scale>
        <a:sx n="1" d="1"/>
        <a:sy n="1" d="1"/>
      </p:scale>
      <p:origin x="0" y="0"/>
    </p:cViewPr>
  </p:notesTextViewPr>
  <p:sorterViewPr>
    <p:cViewPr varScale="1">
      <p:scale>
        <a:sx n="100" d="100"/>
        <a:sy n="100" d="100"/>
      </p:scale>
      <p:origin x="0" y="-17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1990</c:v>
                </c:pt>
              </c:strCache>
            </c:strRef>
          </c:tx>
          <c:invertIfNegative val="0"/>
          <c:cat>
            <c:strRef>
              <c:f>Sheet1!$A$2:$A$5</c:f>
              <c:strCache>
                <c:ptCount val="4"/>
                <c:pt idx="0">
                  <c:v>Low back pain</c:v>
                </c:pt>
                <c:pt idx="1">
                  <c:v>Other MS disease</c:v>
                </c:pt>
                <c:pt idx="2">
                  <c:v>Neck pain</c:v>
                </c:pt>
                <c:pt idx="3">
                  <c:v>Osteoarthritis</c:v>
                </c:pt>
              </c:strCache>
            </c:strRef>
          </c:cat>
          <c:val>
            <c:numRef>
              <c:f>Sheet1!$B$2:$B$5</c:f>
              <c:numCache>
                <c:formatCode>General</c:formatCode>
                <c:ptCount val="4"/>
                <c:pt idx="0">
                  <c:v>2538</c:v>
                </c:pt>
                <c:pt idx="1">
                  <c:v>2142</c:v>
                </c:pt>
                <c:pt idx="2">
                  <c:v>1652</c:v>
                </c:pt>
                <c:pt idx="3">
                  <c:v>637</c:v>
                </c:pt>
              </c:numCache>
            </c:numRef>
          </c:val>
          <c:extLst>
            <c:ext xmlns:c16="http://schemas.microsoft.com/office/drawing/2014/chart" uri="{C3380CC4-5D6E-409C-BE32-E72D297353CC}">
              <c16:uniqueId val="{00000000-134C-468A-B444-A08BF3409E76}"/>
            </c:ext>
          </c:extLst>
        </c:ser>
        <c:ser>
          <c:idx val="1"/>
          <c:order val="1"/>
          <c:tx>
            <c:strRef>
              <c:f>Sheet1!$C$1</c:f>
              <c:strCache>
                <c:ptCount val="1"/>
                <c:pt idx="0">
                  <c:v>2010</c:v>
                </c:pt>
              </c:strCache>
            </c:strRef>
          </c:tx>
          <c:invertIfNegative val="0"/>
          <c:cat>
            <c:strRef>
              <c:f>Sheet1!$A$2:$A$5</c:f>
              <c:strCache>
                <c:ptCount val="4"/>
                <c:pt idx="0">
                  <c:v>Low back pain</c:v>
                </c:pt>
                <c:pt idx="1">
                  <c:v>Other MS disease</c:v>
                </c:pt>
                <c:pt idx="2">
                  <c:v>Neck pain</c:v>
                </c:pt>
                <c:pt idx="3">
                  <c:v>Osteoarthritis</c:v>
                </c:pt>
              </c:strCache>
            </c:strRef>
          </c:cat>
          <c:val>
            <c:numRef>
              <c:f>Sheet1!$C$2:$C$5</c:f>
              <c:numCache>
                <c:formatCode>General</c:formatCode>
                <c:ptCount val="4"/>
                <c:pt idx="0">
                  <c:v>3180</c:v>
                </c:pt>
                <c:pt idx="1">
                  <c:v>3048</c:v>
                </c:pt>
                <c:pt idx="2">
                  <c:v>2134</c:v>
                </c:pt>
                <c:pt idx="3">
                  <c:v>994</c:v>
                </c:pt>
              </c:numCache>
            </c:numRef>
          </c:val>
          <c:extLst>
            <c:ext xmlns:c16="http://schemas.microsoft.com/office/drawing/2014/chart" uri="{C3380CC4-5D6E-409C-BE32-E72D297353CC}">
              <c16:uniqueId val="{00000001-134C-468A-B444-A08BF3409E76}"/>
            </c:ext>
          </c:extLst>
        </c:ser>
        <c:dLbls>
          <c:showLegendKey val="0"/>
          <c:showVal val="0"/>
          <c:showCatName val="0"/>
          <c:showSerName val="0"/>
          <c:showPercent val="0"/>
          <c:showBubbleSize val="0"/>
        </c:dLbls>
        <c:gapWidth val="150"/>
        <c:axId val="340231424"/>
        <c:axId val="338619256"/>
      </c:barChart>
      <c:catAx>
        <c:axId val="340231424"/>
        <c:scaling>
          <c:orientation val="minMax"/>
        </c:scaling>
        <c:delete val="0"/>
        <c:axPos val="b"/>
        <c:numFmt formatCode="General" sourceLinked="0"/>
        <c:majorTickMark val="out"/>
        <c:minorTickMark val="none"/>
        <c:tickLblPos val="nextTo"/>
        <c:crossAx val="338619256"/>
        <c:crosses val="autoZero"/>
        <c:auto val="0"/>
        <c:lblAlgn val="ctr"/>
        <c:lblOffset val="100"/>
        <c:noMultiLvlLbl val="0"/>
      </c:catAx>
      <c:valAx>
        <c:axId val="338619256"/>
        <c:scaling>
          <c:orientation val="minMax"/>
        </c:scaling>
        <c:delete val="0"/>
        <c:axPos val="l"/>
        <c:majorGridlines/>
        <c:numFmt formatCode="General" sourceLinked="1"/>
        <c:majorTickMark val="out"/>
        <c:minorTickMark val="none"/>
        <c:tickLblPos val="nextTo"/>
        <c:crossAx val="34023142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w="25378">
          <a:noFill/>
        </a:ln>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Percent with 50% pain relief</c:v>
                </c:pt>
              </c:strCache>
            </c:strRef>
          </c:tx>
          <c:spPr>
            <a:solidFill>
              <a:srgbClr val="006653"/>
            </a:solidFill>
            <a:ln>
              <a:noFill/>
            </a:ln>
            <a:effectLst>
              <a:outerShdw blurRad="76200" dir="18900000" sy="23000" kx="-1200000" algn="bl" rotWithShape="0">
                <a:prstClr val="black">
                  <a:alpha val="20000"/>
                </a:prstClr>
              </a:outerShdw>
            </a:effectLst>
          </c:spPr>
          <c:invertIfNegative val="0"/>
          <c:dLbls>
            <c:spPr>
              <a:noFill/>
              <a:ln w="25378">
                <a:noFill/>
              </a:ln>
            </c:spPr>
            <c:txPr>
              <a:bodyPr rot="0" spcFirstLastPara="1" vertOverflow="ellipsis" vert="horz" wrap="square" lIns="38100" tIns="19050" rIns="38100" bIns="19050" anchor="ctr" anchorCtr="1">
                <a:spAutoFit/>
              </a:bodyPr>
              <a:lstStyle/>
              <a:p>
                <a:pPr>
                  <a:defRPr sz="1329"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6"/>
                <c:pt idx="0">
                  <c:v>Ibuprofen 200 mg</c:v>
                </c:pt>
                <c:pt idx="1">
                  <c:v>Acetaminophen 500 mg</c:v>
                </c:pt>
                <c:pt idx="2">
                  <c:v>Ibuprofen 400 mg</c:v>
                </c:pt>
                <c:pt idx="3">
                  <c:v>Oxycodone 15 mg</c:v>
                </c:pt>
                <c:pt idx="4">
                  <c:v>Oxy 10 + acet 1000</c:v>
                </c:pt>
                <c:pt idx="5">
                  <c:v>Ibu 200 + acet 500</c:v>
                </c:pt>
              </c:strCache>
            </c:strRef>
          </c:cat>
          <c:val>
            <c:numRef>
              <c:f>Sheet1!$B$2:$B$8</c:f>
              <c:numCache>
                <c:formatCode>General</c:formatCode>
                <c:ptCount val="7"/>
                <c:pt idx="0">
                  <c:v>37</c:v>
                </c:pt>
                <c:pt idx="1">
                  <c:v>28</c:v>
                </c:pt>
                <c:pt idx="2">
                  <c:v>40</c:v>
                </c:pt>
                <c:pt idx="3">
                  <c:v>21</c:v>
                </c:pt>
                <c:pt idx="4">
                  <c:v>37</c:v>
                </c:pt>
                <c:pt idx="5">
                  <c:v>62</c:v>
                </c:pt>
              </c:numCache>
            </c:numRef>
          </c:val>
          <c:extLst>
            <c:ext xmlns:c16="http://schemas.microsoft.com/office/drawing/2014/chart" uri="{C3380CC4-5D6E-409C-BE32-E72D297353CC}">
              <c16:uniqueId val="{00000000-59F2-49A4-9E33-3FAE94325E20}"/>
            </c:ext>
          </c:extLst>
        </c:ser>
        <c:dLbls>
          <c:showLegendKey val="0"/>
          <c:showVal val="0"/>
          <c:showCatName val="0"/>
          <c:showSerName val="0"/>
          <c:showPercent val="0"/>
          <c:showBubbleSize val="0"/>
        </c:dLbls>
        <c:gapWidth val="41"/>
        <c:axId val="343184080"/>
        <c:axId val="343186040"/>
      </c:barChart>
      <c:catAx>
        <c:axId val="343184080"/>
        <c:scaling>
          <c:orientation val="minMax"/>
        </c:scaling>
        <c:delete val="0"/>
        <c:axPos val="b"/>
        <c:numFmt formatCode="General" sourceLinked="1"/>
        <c:majorTickMark val="none"/>
        <c:minorTickMark val="none"/>
        <c:tickLblPos val="nextTo"/>
        <c:spPr>
          <a:ln w="6344">
            <a:noFill/>
          </a:ln>
        </c:spPr>
        <c:txPr>
          <a:bodyPr rot="-60000000" spcFirstLastPara="1" vertOverflow="ellipsis" vert="horz" wrap="square" anchor="ctr" anchorCtr="1"/>
          <a:lstStyle/>
          <a:p>
            <a:pPr>
              <a:defRPr sz="1196" b="0" i="0" u="none" strike="noStrike" kern="1200" baseline="0">
                <a:solidFill>
                  <a:schemeClr val="dk1">
                    <a:lumMod val="65000"/>
                    <a:lumOff val="35000"/>
                  </a:schemeClr>
                </a:solidFill>
                <a:effectLst/>
                <a:latin typeface="+mn-lt"/>
                <a:ea typeface="+mn-ea"/>
                <a:cs typeface="+mn-cs"/>
              </a:defRPr>
            </a:pPr>
            <a:endParaRPr lang="en-US"/>
          </a:p>
        </c:txPr>
        <c:crossAx val="343186040"/>
        <c:crosses val="autoZero"/>
        <c:auto val="1"/>
        <c:lblAlgn val="ctr"/>
        <c:lblOffset val="100"/>
        <c:noMultiLvlLbl val="0"/>
      </c:catAx>
      <c:valAx>
        <c:axId val="343186040"/>
        <c:scaling>
          <c:orientation val="minMax"/>
        </c:scaling>
        <c:delete val="1"/>
        <c:axPos val="l"/>
        <c:numFmt formatCode="General" sourceLinked="1"/>
        <c:majorTickMark val="out"/>
        <c:minorTickMark val="none"/>
        <c:tickLblPos val="nextTo"/>
        <c:crossAx val="343184080"/>
        <c:crosses val="autoZero"/>
        <c:crossBetween val="between"/>
      </c:valAx>
      <c:spPr>
        <a:noFill/>
        <a:ln w="25377">
          <a:noFill/>
        </a:ln>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16"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C64F34-407D-49ED-BC50-765A123B0F63}"/>
              </a:ext>
            </a:extLst>
          </p:cNvPr>
          <p:cNvSpPr>
            <a:spLocks noGrp="1"/>
          </p:cNvSpPr>
          <p:nvPr>
            <p:ph type="hdr" sz="quarter"/>
          </p:nvPr>
        </p:nvSpPr>
        <p:spPr>
          <a:xfrm>
            <a:off x="0" y="1"/>
            <a:ext cx="4028440" cy="351738"/>
          </a:xfrm>
          <a:prstGeom prst="rect">
            <a:avLst/>
          </a:prstGeom>
        </p:spPr>
        <p:txBody>
          <a:bodyPr vert="horz" lIns="93176" tIns="46588" rIns="93176" bIns="46588" rtlCol="0"/>
          <a:lstStyle>
            <a:lvl1pPr algn="l">
              <a:defRPr sz="1200"/>
            </a:lvl1pPr>
          </a:lstStyle>
          <a:p>
            <a:endParaRPr lang="en-US"/>
          </a:p>
        </p:txBody>
      </p:sp>
      <p:sp>
        <p:nvSpPr>
          <p:cNvPr id="3" name="Date Placeholder 2">
            <a:extLst>
              <a:ext uri="{FF2B5EF4-FFF2-40B4-BE49-F238E27FC236}">
                <a16:creationId xmlns:a16="http://schemas.microsoft.com/office/drawing/2014/main" id="{2C7F283B-05AC-4918-9010-1DB317F956B4}"/>
              </a:ext>
            </a:extLst>
          </p:cNvPr>
          <p:cNvSpPr>
            <a:spLocks noGrp="1"/>
          </p:cNvSpPr>
          <p:nvPr>
            <p:ph type="dt" sz="quarter" idx="1"/>
          </p:nvPr>
        </p:nvSpPr>
        <p:spPr>
          <a:xfrm>
            <a:off x="5265809" y="1"/>
            <a:ext cx="4028440" cy="351738"/>
          </a:xfrm>
          <a:prstGeom prst="rect">
            <a:avLst/>
          </a:prstGeom>
        </p:spPr>
        <p:txBody>
          <a:bodyPr vert="horz" lIns="93176" tIns="46588" rIns="93176" bIns="46588" rtlCol="0"/>
          <a:lstStyle>
            <a:lvl1pPr algn="r">
              <a:defRPr sz="1200"/>
            </a:lvl1pPr>
          </a:lstStyle>
          <a:p>
            <a:fld id="{D37D949F-3813-44F5-AD88-A302BECABE0C}" type="datetimeFigureOut">
              <a:rPr lang="en-US" smtClean="0"/>
              <a:t>4/19/2019</a:t>
            </a:fld>
            <a:endParaRPr lang="en-US"/>
          </a:p>
        </p:txBody>
      </p:sp>
      <p:sp>
        <p:nvSpPr>
          <p:cNvPr id="4" name="Footer Placeholder 3">
            <a:extLst>
              <a:ext uri="{FF2B5EF4-FFF2-40B4-BE49-F238E27FC236}">
                <a16:creationId xmlns:a16="http://schemas.microsoft.com/office/drawing/2014/main" id="{D46DEA59-6B6C-43A2-B59A-23AA725A72C6}"/>
              </a:ext>
            </a:extLst>
          </p:cNvPr>
          <p:cNvSpPr>
            <a:spLocks noGrp="1"/>
          </p:cNvSpPr>
          <p:nvPr>
            <p:ph type="ftr" sz="quarter" idx="2"/>
          </p:nvPr>
        </p:nvSpPr>
        <p:spPr>
          <a:xfrm>
            <a:off x="0" y="6658665"/>
            <a:ext cx="4028440" cy="351736"/>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DCD587-F5E0-466C-BD3D-9C6A4F22802E}"/>
              </a:ext>
            </a:extLst>
          </p:cNvPr>
          <p:cNvSpPr>
            <a:spLocks noGrp="1"/>
          </p:cNvSpPr>
          <p:nvPr>
            <p:ph type="sldNum" sz="quarter" idx="3"/>
          </p:nvPr>
        </p:nvSpPr>
        <p:spPr>
          <a:xfrm>
            <a:off x="5265809" y="6658665"/>
            <a:ext cx="4028440" cy="351736"/>
          </a:xfrm>
          <a:prstGeom prst="rect">
            <a:avLst/>
          </a:prstGeom>
        </p:spPr>
        <p:txBody>
          <a:bodyPr vert="horz" lIns="93176" tIns="46588" rIns="93176" bIns="46588" rtlCol="0" anchor="b"/>
          <a:lstStyle>
            <a:lvl1pPr algn="r">
              <a:defRPr sz="1200"/>
            </a:lvl1pPr>
          </a:lstStyle>
          <a:p>
            <a:fld id="{2EF51814-2C08-4ADA-B3B2-38E37AF6F8B8}" type="slidenum">
              <a:rPr lang="en-US" smtClean="0"/>
              <a:t>‹#›</a:t>
            </a:fld>
            <a:endParaRPr lang="en-US"/>
          </a:p>
        </p:txBody>
      </p:sp>
    </p:spTree>
    <p:extLst>
      <p:ext uri="{BB962C8B-B14F-4D97-AF65-F5344CB8AC3E}">
        <p14:creationId xmlns:p14="http://schemas.microsoft.com/office/powerpoint/2010/main" val="21641243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05.427"/>
    </inkml:context>
    <inkml:brush xml:id="br0">
      <inkml:brushProperty name="width" value="0.025" units="cm"/>
      <inkml:brushProperty name="height" value="0.025" units="cm"/>
      <inkml:brushProperty name="color" value="#ED1C24"/>
    </inkml:brush>
  </inkml:definitions>
  <inkml:trace contextRef="#ctx0" brushRef="#br0">14088 8409 3072,'0'0'1120,"0"0"-576,0 0 0,0 0 448,0 0-160,0 0-32,0 0-256,0 0 0,0 0-320,0 0-64,0 0 32,0 0 96,0 0 64,0 0-160,-16 0-64,16 0-64,0 15 32,-14-15 0,0 0 32,14 0 0,-15 0 0,15 14 0,-15-14 64,15 0 32,-14 15 32,-1-15-64,0 0-32,1 14-32,0-14 0,-2 15 0,2 0 0,0-15-64,-1 14 32,0-14-64,-14 15 64,14-15-64,-13 14 64,-2-14 0,16 15 96,-16 0-32,16-15 0,-16 14-96,2 1-64,13-1 96,0 1 0,-14-15-128,14 15 32,1-1 0,-1 1 0,0-15 0,1 14 64,0-14-32,-16 15 64,16 0-64,-1-15-32,0 14 32,1 1 32,-1-15-32,0 14-32,1 1 32,0-15-32,-1 15 0,0-1 0,1-14 0,-1 15 64,0-1-32,1 1 64,-1 0-128,15-15 0,-15 14 32,1 1 0,14-15 0,-14 14 64,-1 1-32,0 0-32,1-1-64,-1 1 32,0-1 32,1 16 64,-1-16-32,15 1 64,-15-1-64,15 1-32,-14 0 32,14-1-32,-14 1 0,-1 14 0,15-14 64,-15 14 32,15-15-32,0 1-64,-14-1 32,14 16-32,-15-16 0,15 1 0,0-1-96,-15 16 64,15-16 32,0 1 0,-14-1 0,14 16 0,0-16 0,0 15 64,0-14-96,0 0 0,0 14 32,0-15 64,0 1-32,14 14-32,-14-14 96,0 14 0,0-14-32,15-1 32,-15 15-128,0-14 0,0 0 32,15 14 64,-15 0-32,14 0 64,-14-14 0,15 14 32,-15-14-64,29-1-64,-29 1 96,14 14 0,1-14-32,0-1-64,-1 15 32,1-14-32,0 0 64,-15 14 96,14-15-128,1 1-96,0 14 32,-1-14 0,0-1 96,1 1 32,-15 0-33,15 14 33,-1-15 0,1 1 32,0 0 0,-15-1 0,14 1-160,1-1 32,0 1 0,-1 0 0,0-1 0,1 1 0,0-1 0,-1-14 64,-14 15-96,15 0 0,0-15 32,-1 14 64,1-14-96,0 15 0,-15-15 32,14 0 64,0 14-32,1-14-32,0 0-64,-1 15 32,1-15 32,0 15 64,-1-15-32,-14 14-32,15-14 32,0 15-32,-1-15 0,0 14 0,1-14-96,0 15 64,-1-15 32,1 14 64,0-14-32,-1 15 64,0-15-64,2 15-32,-2-1-64,0-14 32,-14 0 32,15 15 64,0-15-32,-1 14 64,-14-14-64,15 0-32,0 0 32,-15 15 32,14-15-32,-14 0 64,14 0-64,-14 0-32,16 0 32,-16 0-32,14 0 0,-14 0 64,0 0 32,0-15 96,14 15-96,-14 0 0,0 0-32,0 0 32,0-14-64,0 14 64,0 0-64,0-15-32,0 15 160,0 0 128,0 0-160,0 0 0,0 0 0,0-14 0,0 14-64,0-15-64,0 15 32,0-15-32,0 1 0,0-1 0,-14 1 0,14-1 0,0 1-96,0-16 64,-14 16 32,14-1 64,0 1-32,-16-1-32,16 0-64,0 15 32,0-14 32,0 14 0,0-15 0,0 15 0,0-14-96,0 14 64,0 0 32,0 0 64,0 0-96,0 0 0,0 0 32,0 0 64,0 0-96,0 0 0,0 0 32,0 14 64,0 1-96,0-15 0,0 14-32,16 1 0,-16 0 64,0-1 0,14 1 0,-14-1 64,0 16-32,0-16-32,0 1 32,0 14-32,0-15 0,0 1 0,0 0 0,0-1 0,0 1-96,0-1 64,0-14 96,0 15 32,0 0-32,0-1-64,0-14-64,0 15-32,0-15 128,0 14 32,-14-14 0,14 0 32,0 15 0,-16-15 32,2 0 64,-15 0 32,0 0-32,-1-15-32,2 15-96,-2 0-64,1-14-64,-15 14 32,15 0-32,0 0-64,14 0-544,-14 0-288,0 0-288,-1 0-31,2 0-577,-2 14-160,16-14-1920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10.681"/>
    </inkml:context>
    <inkml:brush xml:id="br0">
      <inkml:brushProperty name="width" value="0.025" units="cm"/>
      <inkml:brushProperty name="height" value="0.025" units="cm"/>
      <inkml:brushProperty name="color" value="#ED1C24"/>
    </inkml:brush>
  </inkml:definitions>
  <inkml:trace contextRef="#ctx0" brushRef="#br0">14102 6497 4096,'0'0'1568,"0"0"-832,-14 0-512,14 0 480,0 0-224,0 0 0,0 0-96,0 0 0,0 0-192,0 0 96,0 0 32,0 0 96,0 0 96,0 0-160,-15 0-32,15 0-64,0 0 64,-15 0-32,1 0 64,14 0-64,-15 15 0,1-15-32,-1 0 0,0 0-128,1 14-32,-1-14-32,1 15-64,-1-15 96,-14 15 64,0-1 64,-1-14 96,1 15-96,0-1-64,14-14 64,-14 15 0,0 0-96,0-1-32,0 1-32,-1-1 32,1 16 0,0-16 32,0 1-64,0-1-64,-1 1 32,1 14 31,0-14-31,0-1-32,0 1 32,-15 0 32,15-1-96,-1 15 0,-13-14 160,13 14 64,1-14 0,-15-1-32,15 16-32,0-16 0,0 1-64,0 14-64,0-14-64,-1 14 32,1-15 32,0 16 0,0-1 0,0-15 64,-1 16-96,1-1 0,0 0 32,0 0 64,0 0-32,-1 0 64,1-14-64,0 14-32,0-14-64,0 14 32,14 0-32,-14 0 0,0 1 64,-1-1 64,16-15-96,-15 16-64,14-1 64,-14 0 64,14-14 0,1 14 64,-16 0-128,16 0 0,-1-14 96,1 29 32,-1-15-128,0 0 32,1 0-64,-1 0 0,1 1 64,-16 13 64,30-28-32,-29 14-32,29 0 96,-29 1 0,29-1-32,-29 0 32,29-14-64,-29 14-32,29 0-64,-15 0 32,0 0 32,1 15 64,-1-15-32,1 1-32,-1-1 32,0 0-32,1 15 0,-1-15 64,1 0-32,14 0 64,-15 15-128,0-15-64,15 0 128,-14 1 96,14-1-32,-15 0 0,15 0-32,0 0 32,-14 1-128,14-1 0,0 0 32,-15 15 0,15-30 0,0 16 64,0-1-32,0 0-32,0 0 32,0 15-32,0-15-96,0 0 64,0-14 96,0 14 32,15 0-128,-15 1-32,0-1 32,14 0 64,-14 0 0,15 0-32,-1-14 32,1 14-32,0-14-96,-15 14 64,14 0 32,1 0 64,-1-14-32,1 14-32,0 0 96,-1 1 64,-14-16-64,15 15-64,-1 1 0,1-1 32,0-15-32,-1 16 64,1-16-128,14 1 0,-29 14 32,15-15 64,-1 1-32,1 0 64,-1-1-64,1 15-32,-15-14 32,15 14-32,-1-14 0,1-1 0,-15 1 0,14 0 64,1-1-96,0 1 0,-1-1 96,1 1 32,-1 0-128,16-1 32,-16 1 0,1-1 0,-1 1 0,1 0 0,14-1 0,-14 1 64,14-1-96,-14 1 0,14-15 32,-15 15 0,16-1 0,-16 1 0,1-15 0,14 14 64,-14 1-32,-1-15-32,1 15 32,14-1-32,-14-14 0,14 29 64,-15-14-96,1 0 0,0-1 32,-1-14 64,1 15-96,-1-1-64,16-14 128,-16 15 32,1-15 0,14 15-64,-14-15-64,-1 14 32,1 1-32,14-15 0,-14 14 128,-1-14 96,15 15-64,-14-15-64,14 15-96,-14-15 32,14 14 32,-15-14 0,1 15 0,0-15 0,14 14 0,-15-14 64,1 15-32,0-15-32,-1 15 32,1-15-32,-1 0-96,1 14 64,0-14 32,-1 15 64,1-15-96,-1 14-64,1-14 64,0 15 64,-1-15-64,-14 0 0,15 15 96,-1-15 32,1 14-128,0-14 32,-1 15 0,-14-15 0,15 14-96,-1-14 64,1 0 96,0 15 32,-1-15-128,1 0 32,-1 0 0,1 15 64,0-15-96,-15 0 0,14 0 32,-14 0 64,15 0-32,-1 0 64,-14 0-128,0 0 0,0 0 32,0 14 64,0-14-256,0 0-96,0 15-480,0-15-160,0 0-224,0 0-95,-14 0-353,14 14-128,-15-14-2048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13.277"/>
    </inkml:context>
    <inkml:brush xml:id="br0">
      <inkml:brushProperty name="width" value="0.025" units="cm"/>
      <inkml:brushProperty name="height" value="0.025" units="cm"/>
      <inkml:brushProperty name="color" value="#ED1C24"/>
    </inkml:brush>
  </inkml:definitions>
  <inkml:trace contextRef="#ctx0" brushRef="#br0">11138 8584 5248,'0'-14'2016,"0"14"-1088,-14-14-448,14 14 576,0 0-160,0 0 0,0-16-64,0 16-32,0 0-448,0 0-64,14-14-64,-14 14-32,15 0 32,0 0-128,14 0 0,0 0-32,1-14-64,13 14 32,1 0 32,-1 0-32,1-15-32,0 15 32,14 0-32,1 0-224,-15 0 0,15 0-2016,-1 0-896,-14 0-160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12.855"/>
    </inkml:context>
    <inkml:brush xml:id="br0">
      <inkml:brushProperty name="width" value="0.025" units="cm"/>
      <inkml:brushProperty name="height" value="0.025" units="cm"/>
      <inkml:brushProperty name="color" value="#ED1C24"/>
    </inkml:brush>
  </inkml:definitions>
  <inkml:trace contextRef="#ctx0" brushRef="#br0">11518 8102 5376,'-14'-15'2112,"14"15"-1152,0 0-832,0 0 416,0 0-256,0 0-96,0 0 160,0 0 96,0 0-224,0 15-64,0-15 32,0 0 32,0 14 32,0-14 64,0 30 32,0-2 32,0 2 0,0-1-128,0 15 0,0-15-160,0 44 0,14-29-32,-14 15 32,0-1-64,0 0-32,0-14 32,0 14-32,-14-14-352,14 0-96,0-15-832,0 15-384,-15-29-1504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24.276"/>
    </inkml:context>
    <inkml:brush xml:id="br0">
      <inkml:brushProperty name="width" value="0.025" units="cm"/>
      <inkml:brushProperty name="height" value="0.025" units="cm"/>
      <inkml:brushProperty name="color" value="#3165BB"/>
    </inkml:brush>
  </inkml:definitions>
  <inkml:trace contextRef="#ctx0" brushRef="#br0">20686 8584 3072,'0'-14'1120,"0"14"-576,0-15-160,0 15 416,0 15 64,0-15 32,0 0-288,0-15-128,0 15-256,0 0 64,0 0 96,0 0 0,0 0 96,0 0-128,0 0-32,0 0-128,0 0 32,0 0-128,0 15 0,14-15-32,-14 0 32,0 0 0,15 14 96,-15 1-32,15-15 0,-1 14 32,1-14 32,-15 15-96,15-15-32,-1 15-32,0-15 32,2 14-64,12-14-32,-13 0 96,0 15 0,-1-15-128,16 14 32,-16-14 64,0 0 96,16 0 0,-16 15 0,1-15-96,14 0-64,-14 0 32,0 15-32,13-15 0,-12 0 64,12 0-32,2 14-32,-16-14 32,16 0-32,-16 15 0,16-1 0,-2-14 0,2 15 64,-1-15-32,0 15-32,0-1 32,0 1 32,-14-15 32,14 14 96,1 1-160,-2 0-32,2-15 64,-1 14 32,-14 1-32,14-15-64,-14 14 32,13 1 32,-13-15-32,14 15 64,-14-1-64,14-14-32,-14 15 32,14-1-32,-15 1 64,16 0 32,-16-1-32,16 1 32,-16-1 0,16 1 96,-2 0-96,-13-1-64,14 1 64,-14 14 0,14-14-32,-15-1 31,2 1-63,12-1 64,-13 1-64,0 14 64,-1-14-64,16-1 64,-16 1-64,0-1 64,16 1-128,-16 14-64,1-14 128,0-1 32,-1 1 0,1 0 32,0 14-64,-1-15 64,-14 1-128,14 0 0,2-1 32,-16 15 64,14-14-32,-14 0-32,14-1 32,1 1 32,-15-1-32,15 1-32,-15 0-64,14 14 32,-14-15 32,15 1 64,-15 0-32,15-1 64,-15 1-128,0-1 0,14 1 32,-14 14 64,0-14-32,14-1 64,-14 1-64,0 14-32,0-14 32,16-1 32,-16 1-32,0 0-32,0-1 32,0 1 32,0-1 32,0-14 96,0 15-96,0 0-64,0-15-96,0 29-32,0-29 64,-16 14 64,16 1 0,0 0-32,0-1-64,0 1-32,-14-1 64,14-14 0,0 15 32,-14 0 0,14-15 0,0 14 64,-15-14-32,15 15 64,-15-1-128,15-14-64,-14 15 64,14 0 64,-15-15 0,15 14 64,-15 1-128,15-1 0,-14-14 32,14 15 64,0-15-96,-14 15-64,14-15 128,0 14 32,-16 1 0,16-15-64,0 14 32,-14-14-32,14 15 0,-14-15 64,14 15-32,-15-15-32,0 14-64,15-14 32,-14 15 32,14-15 0,-15 14 0,15-14 0,-15 15 64,15-15 32,-14 15-128,14-1-32,-14-14 96,14 15 32,-16-15 0,16 14-64,-14-14-64,0 15 32,14-15 32,-15 14 0,15-14 0,-15 0 64,1 15-96,14-15 0,-15 0 32,0 15 64,1-1-32,0-14-32,-16 15-64,16-15 32,-1 14 32,15-14 64,-15 15-32,1-15-32,-1 15 32,0-15-32,15 0 0,-14 14 64,0-14 32,14 15 96,-16-15-32,2 0 0,0 14-192,-1-14 32,15 0 0,-15 15 64,1-15-32,-1 0-32,15 15-64,-15-15 32,15 0 32,-14 14 64,0-14-96,14 15 0,-15-1 96,15-14 32,-15 15-32,15-15-64,0 15-128,0-15 0,-14 0 64,14 0 32,0 14 32,-15-14 0,15 0 64,0 0 32,0 15-128,0-15-32,0 0 32,0 0 0,0 0 32,0 0 0,0 0 64,0 0 32,0 0-128,15 0 32,-15 0 64,0 0 32,0 0-128,14 0 32,-14 0 0,0 0 0,15 0 0,-15 0 0,15 0 0,-1 0 64,-14 0-32,14 0-32,1 0 96,0 0 0,-1 0-128,1 0 32,0 0 0,13 0 0,-12 0 0,-2-15 0,0 15 0,16 0 0,-30 0 64,14 0 32,1 0-32,0 0-64,-15 0 32,14 0-32,-14 0 0,0 0 64,14 0-32,-14 0-32,0 0 32,0 0-32,0 0 0,0 0 64,0 0-32,0 0-32,-14 0 32,14 0-32,0 0 0,-14 0 0,-1 0 0,0 15 0,1-15 64,14 0 32,-15 0-32,0 0-64,1 0 32,-16 0-32,16 0 0,0 0 0,-1 0 0,-14 0 0,14 14 0,0-14 64,1 0-96,0 0 0,-1 15-32,0-15 0,1 0 128,-1 0 32,0 0-128,1 0 32,-1 0 0,0 0 64,15 0-32,-14 0 64,14 0-64,0 0 64,0 0-128,0-15-64,0 15 64,0 0 0,0-14 32,0-1 64,14 1-32,-14-1-32,0 0-64,15 1 32,0-15 96,-15 14 32,14 0-544,-14-14-224,15 0-480,0 14-128,-15-14-607,14 0-225,1 14-1984</inkml:trace>
  <inkml:trace contextRef="#ctx0" brushRef="#br0" timeOffset="721">22993 9898 6272,'-15'0'2368,"15"0"-1280,-29 0-864,29 0 576,0 16-224,-15-16 0,15 0-128,0 0 32,0 0-256,0 0 0,0 0 0,15 0-32,-1 0 32,-14 0-64,30 0 0,-16 0-96,15-16-64,1 2 32,13 0-32,-13-1-512,13 0-128,-13 15-1248,13-14-448,1-1-768</inkml:trace>
  <inkml:trace contextRef="#ctx0" brushRef="#br0" timeOffset="4837">23577 15081 3968,'-15'0'1568,"15"0"-832,15-14-384,-15 14 576,0 0-64,0 0 64,0 0-384,0-15-160,14 15-224,-14 0 96,15 0 64,-1-15-32,-14 15 64,15-14-64,0 14 0,-15-15-96,29 1 32,-29-1-128,29 0-64,-14 15 128,-1-14 32,15-1-64,-14-14-32,14 0 32,0 14 0,-14-14-160,14 14 32,0-14 64,0 0 96,-14 14 0,14-14 64,-14 0-128,14 0 0,0 0-32,-14-1 32,14 1-64,-14 0 64,-1 0 0,15 14 32,-14-14 0,0 0 64,-1 14-32,1-14 0,-1 0-32,-14 0 0,15-1 0,-15 1 0,15 0-64,-15 0 32,0 0-64,15 14 64,-15-14 0,0 0 31,0 14 1,0-14 0,0 14 0,0-14 0,0 15 0,0-16 0,0 16-64,0-15 32,0 14 0,0-14 96,0 14-96,-15 1 0,15-16 32,0 16 64,-15-1-160,15 1-32,0-1 64,-15-14 32,1 14-32,14 1-64,-15-1 32,15-14-32,-14 14 128,-1-14 64,15 14 64,-15-14 64,15 0-224,-14 14-128,-1-14 0,1 0 0,14 14 32,-15-14 64,0 15-32,15-16-32,-14 1 32,-1 0-32,1 14 64,-1-14 96,0 0 0,1 14 64,-15-14-64,14 0 64,0 14-192,1-14-32,-1 15 0,-14-30 64,14 15-96,1-1 0,-1 1 96,-14 0 32,15 0 32,-1-15 0,0 30-64,-14-16 32,15 1-64,-1 0-32,-14 14 32,14-28 32,-14 13 32,14 1 32,1 15-160,-15-16 32,14 1 64,0 0 32,-14 0-128,15 0 32,-16-1 0,16 1 64,-15 0-32,14 0-32,-14 0 96,0-1 0,14 1-32,-14 0 32,14 14-64,1-14-32,-16 0 32,16 14-32,-1-14 0,-14 15 0,14-16 64,-14 16 32,15-1-32,-16 1 32,16-1-64,-1 0 64,1 1-64,-16-1-32,16 1 96,-15-1 0,14 0-128,0 1 32,1-1 0,-15 1 64,14-1-32,0 0 64,1 1-64,-1-1 64,1 15-64,-1-14 64,0-1-64,-14 0-32,15 1 32,-16-1 32,16 1-96,-15-16 0,14 16 32,0-1 64,1 1-96,-1-1 0,1 1 96,-1-16 32,-14 30 32,14-14 64,15-1-256,-29 1 0,29-1 0,-29 0 32,29 1 32,-29-1 0,29 1 64,-29-1 96,29 0-64,-15 1-64,0-1 0,1 1-32,-1 14 0,1-15 0,-1 0-160,0 1 32,1-1 64,-15 1 32,29 14 32,-30-30 0,30 30 64,-29-14 96,29-1-128,-29 1-32,29 14 0,-29-15 0,29 0 0,-29 15 0,14-14 0,0-1 64,1 15-96,-15-14 0,14 14-32,0-15-64,1 15 160,-1-15 96,1 15-32,-1 0-64,0-14 0,1 14 32,-1 0-32,1-15-32,14 15-64,-15 0 32,0 0 32,1-14 0,-1 14 0,15 0 0,-14 0 0,-1-15 64,15 15-32,-15 0-32,15 0 32,-14 0-32,14 0 0,0 0 64,-15 0-96,15-15 0,0 15 32,-14 0 0,14 0-96,0 0 64,0 0 32,0 0 0,0 0 0,0 0 64,0 0-32,0 0-32,0 0-64,0 0-32,0 0 64,0 0 64,0 0 0,0 0-32,0 0 32,0 0-32,0 0 0,0 0 64,0 0-96,0 0-64,0 0 64,0 0 0,0 0 32,0 0 64,0 0-96,0 0 0,0 0 32,0 0 0,0 0 0,14 15 64,-14-15-192,0 15-32,0-1 192,0 1 128,0-15-64,0 29 0,0-14-32,0-1-64,0 1-64,0-1 32,0 1-32,0 0-64,0-1 0,0 1 96,0-1 64,-14 1 128,14 0-64,0-15-64,0 14 0,-15 1 32,15-15-96,0 14-64,0-14 64,0 0 64,0 0 0,0 0-32,0 0-128,0 0 0,0 0 0,0 0 64,0 0 160,0-14 96,0 14 0,0-15-32,0 15-192,0-29 32,0 14-224,0 1 0,0-15 224,0 14 160,0 0 0,0 1 0,0-1-320,0 1-64,0-1 256,0 0 128,0 1-160,0 14 32,0-15-96,15 15-64,-15-14 160,0 14 32,0-15 0,0 15-64,14 0 32,-14-15-32,0 1 0,15 14 0,-15-15-160,14 15 32,1 0 64,14-14 32,-14 14 96,14 0 32,-14 0-128,28-15-32,-28 15 32,29 0 64,-30-15-64,16 15 0,-1 0-384,0 0-224,0 0-800,0 0-256,-14 0-768,14 0-287,-14 15-1825</inkml:trace>
  <inkml:trace contextRef="#ctx0" brushRef="#br0" timeOffset="5665">24482 13138 8320,'-15'0'3072,"15"0"-1664,0 0-1088,0 0 736,0 0-384,0 0 32,0-14-224,15 14 31,-15 0-287,0 0-64,29-15 32,-14 15-32,14 0 64,-14 0-128,14-15 0,0 15-32,0 0-64,0-14-64,1 14 32,-1-14-192,0 14 0,0-15-1023,-14 15-449,-1 0-2656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24T09:55:10.616"/>
    </inkml:context>
    <inkml:brush xml:id="br0">
      <inkml:brushProperty name="width" value="0.025" units="cm"/>
      <inkml:brushProperty name="height" value="0.025" units="cm"/>
      <inkml:brushProperty name="color" value="#004F8B"/>
    </inkml:brush>
  </inkml:definitions>
  <inkml:trace contextRef="#ctx0" brushRef="#br0">15 15 2816,'0'-15'1120,"0"15"-576,0 0-224,0 0 448,0 0-128,0 0-64,0 0-256,0 0-64,0 0 0,0 0 64,-15 15-160,15-15 32,0 0 128,0 0 0,0 0 64,0 0-192,15 15-64,-15-15 64,15 0 32,-15 14-192,14-14 0,1 0-32,-1 15 0,1-15 0,-15 14 0,29 1 64,-14-15 96,-1 0 0,16 15 0,-16-1-96,1 1 32,-1-1-64,1 1-32,14 0 96,-14-1 64,14 1-64,-14-1 0,14 1-32,0-15 32,-14 15-64,14-1-32,0-14 96,0 15 0,0-15-32,1 14 32,-1 1-64,0-15-32,0 15 32,0-1 32,0-14-32,15 15-32,-15-1 32,1-14-32,-1 0 0,0 30 64,-14-16-96,14 1 0,0-1 32,0 1 64,0-1 32,1 1 32,-1-15-64,15 15 32,-1-1-64,-13 1 64,13-1-64,1 1-32,-15 0-64,1-1 32,13 15 32,1-14 64,0 0-32,0-1-32,0 1 32,-15 14-32,15 0 0,14-14 0,-14 14 64,14-14 32,-14-1 32,0 15 0,14-14-64,-14 0 32,14-1-128,-14 1 0,0-1 96,0 1 32,-1 0-128,16-1 32,-15 15 0,14-14 0,-14 0 0,0 14 64,-1-15-96,16 16-64,-15-16 64,14 1 64,-14 14 0,0-14 64,14 14-64,-14-15 64,14 16-64,1-16-32,-1 15 32,-14 15-32,14-15 0,-14 1 0,0-1 64,14 0 32,-14 0-32,0-14 32,-1 14-64,16 0 64,-1 0-64,1 1 64,-1-1-64,0 15-32,-14-15 32,0 0-32,0 0 64,0 0 32,-1 0 32,1-14 0,0 14-64,0 0 32,0 1-128,-15 13 0,15-13 32,-15 13 0,15-13 0,-1-1 64,1-15-32,0 16-32,0-1 32,-1 0 32,-13 0-32,-1 0 64,15 1 0,-15-1 96,0 0-32,0-14 64,0 14-128,1 0 0,-1 0-32,0-14 32,0 14 0,0 0 96,1 0-97,-1 15 1,-15-15-96,16 1-32,-1-1 32,0 0 0,0 0 0,0 0 64,-14-14-32,14 14 64,-14 0-64,-1 1 64,16-1-64,-16 0 64,1 0 64,-1 0 64,1 0-192,0 1 0,-1-1-32,1 0 0,-1 0 0,1 0 64,0 15 32,-15 0 32,14-15-160,1 0 32,-15 1-64,14-1 0,-14 0 128,15 0 32,-15 0-32,0 1-64,0-1 32,0 0-32,-15 0 0,1 0 0,14 1 64,0-16 32,0 15-32,-15 1 32,15-16-64,-14 15-32,-1-14 32,0 14 32,15-14-96,-14 29 0,-1-15 96,15-15 96,-29 16-64,29-16-64,-15 15 0,1-14 32,-1 0-96,1 14 0,-16-15 32,16 1 0,-1 0 0,-14-15 64,14 14-32,-14 1 64,0-1-64,14-14-32,-14 30 96,0-16 0,0 1-32,14-1-64,-14 1 32,0 0-32,14-15 0,-14 14 0,14 1 0,-28-15 0,13 0 0,1 14 64,15-14 32,-16 0 96,1 0-160,0 15-32,0-15 64,0 0 32,-1 14-128,1-14-32,-14 0 32,13 0 64,1 15 0,0-15 64,-15 0-128,15 0-64,0 0 64,14 0 0,-14 0 96,0 0 32,0 0-32,-1 0 32,1 0-64,0 0-32,0 0 32,0 0 32,-1 0-192,16 0 32,-15 0 96,-1 0 64,1 0-96,0 0 32,0 0 64,14 0 32,-14 0-32,14 0-64,-14 0 32,15 0 32,-1 0-32,-14 0 64,14 0-128,-14 0-64,14 15 64,1-15 0,-1 0 32,1 0 0,-1 0-96,0 14 64,15-14 32,-14 15 64,-1-15-96,1 0-64,-1 0 64,15 14 64,-15-14 0,15 0 64,-14 0-128,14 0 0,0 0-32,0 0 0,14 0 64,1 15 0,0-15 0,-1 0 0,15 0 0,1 0 0,-1 15 0,0-15 64,29 0-96,-14 14 0,0-14 32,0 15 0,0-15 0,-1 14 64,1-14-32,15 15-32,-16 0 32,1-1-32,0 1 0,0 14 64,-15-14-96,0-1 0,0 1 32,-14-1 64,0 1-32,-1-15-32,1 15 96,-15-15 64,0 0-64,0 0-64,0 0 0,-15 0-32,15 0 0,-29 0 0,14 0-160,1-15-32,-15 15 0,-1 0 128,-13-15-32,13 1-32,-13-1 96,13 1 0,-13 14 32,-1-15 64,0 0-32,0-14-32,0 29 32,1-14-32,13-1 64,-13 0 32,13 1-128,1-1 32,0 15-64,0-14-64,14-1 160,1 15 32,-1-15-96,0 15 32,1 0-64,14-14 0,-15 14 64,15 0 0,0 0 0,0-15 0,0 1 0,0 14 64,15-15-96,-1 0-64,16 15 128,-1-29 96,0 15-96,0-1-96,0 1-64,15-16 96,0 16-288,0-1-96,-15 1-576,15-16-160,-15 16-1023,-14-1-353,14 1-1376</inkml:trace>
  <inkml:trace contextRef="#ctx0" brushRef="#br0" timeOffset="2855.052">2278 6570 3328,'0'0'1216,"0"0"-640,15 0-320,-15 0 416,14 0-96,-14 0 32,15 0-128,0-15 32,-15 15-288,14 0 160,1 0 96,-1-14 64,1 14-32,0 0-64,-1-15-32,1 15-160,14 0 0,-14-15-96,-1 15 64,1 0-128,-1-14-64,16 14-96,-1 0 32,0 0 96,0 0 96,0 0 0,15-15 64,-15 15-64,1 0 0,13-14 32,-13 14 96,13-15-64,1 0-64,15-14-64,-30 15 0,15-16-64,0 16 64,-15-1-64,15 1 64,-15-1 0,0 0 32,15 1 64,-15-1 96,0 1-64,-14-1 32,14 0-160,-14 1 0,-1-1-96,1 1-32,-1-1 32,1 0 64,0-14 96,-15 15 64,14-1 31,-14-14 1,15 14-64,-15-14 32,14 14-128,-14 1 0,15-15-32,-15 14-64,15 0 32,-15 1-32,0-15 0,14 14 64,-14 0-96,0-14 0,15 0 32,-15 0 64,0 14-32,0-14-32,0 0 32,0 14-32,0 1 0,0-16 0,14 1-96,-14 15 64,0-16 96,0 16 32,0-1-128,0-14 32,0 14 64,0-14 96,0 0 64,-14 14 32,14 1-128,-15-15-96,15 14 64,-14 0 0,14 1-128,-15-1 32,15 0 0,-15 1 64,1-1 32,14-14 32,-15 0-64,1 14 32,-1-14 0,0 0 32,1 14 0,-1 1 0,1-1-64,-1 0 32,-14 1-128,14-1-64,1-14 128,-1 14 32,0 1 0,1-1-64,-1 1 32,-14-16 32,14 16-32,1-1 64,-1 1-64,-14-1 64,0 15-64,0-15 64,14 1-64,-14 14-32,0-15 32,14 1 32,-14-1-96,14 0 0,0 15 96,-14-14 32,15-1-128,-1 15 32,0-14 64,1 14 96,-15-15-128,29 15-32,-15 0 64,0 0 32,1 0-128,-1-15-32,1 15 32,-16 0 64,16 0 0,-1 0-32,15 0 96,-14 0-64,-1 0 64,15 15-128,0-15-64,0 0 64,0 15-64,15-1 32,-15-14 64,0 29 0,14-14 0,1 14 64,-1 0-96,1-14 0,-15 14 32,29 0 0,-14 1 0,-1-1 64,16 0-32,-16 15-32,15-15-64,-14 15 32,14-30 32,-14 16 64,14-1-32,-14-15-32,-1 1 32,-14 0 32,15-1-32,-15 1 64,0-15-64,0 14-32,0-14-64,-15 0-32,15 0-96,-14 0-32,14-14-32,-15 14 64,0-15 64,1-14 64,-15-15-32,14 15 32,-14 0 128,0-15 96,14 15-224,-14 0 0,0-1 0,-1 1 32,16 0 32,-1 14 0,1 1 0,-1-1 0,15 1-96,-15-16 64,15 16 32,0-1 0,15 1 0,-15-1 0,15 0 0,14 1 0,-15-1-96,16 1 64,-1 14 32,0-15 0,15 15-96,0-15 64,-1 15-128,1 0-32,0 0-608,0 0-288,0 0-927,0 0-385,-15 0-1696</inkml:trace>
  <inkml:trace contextRef="#ctx0" brushRef="#br0" timeOffset="3542.658">3723 6468 8448,'-29'-15'3168,"-1"15"-1728,30 0-1472,0 0 576,0 0-320,30 0-128,-1-15 32,0 1-96,0 14-96,1-15 32,28-14-384,-14 14-160,0 15-608,0-14-192,14-1-1824</inkml:trace>
  <inkml:trace contextRef="#ctx0" brushRef="#br0" timeOffset="4342.254">5445 3797 7040,'-29'0'2624,"29"0"-1408,0 0-1152,0 0 608,0-15-352,15 15-32,-1 0-160,1-15-96,29 15 0,-15-14-128,15 14 0,0-15-640,14 0-256,1 15-2176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05.427"/>
    </inkml:context>
    <inkml:brush xml:id="br0">
      <inkml:brushProperty name="width" value="0.025" units="cm"/>
      <inkml:brushProperty name="height" value="0.025" units="cm"/>
      <inkml:brushProperty name="color" value="#ED1C24"/>
    </inkml:brush>
  </inkml:definitions>
  <inkml:trace contextRef="#ctx0" brushRef="#br0">14088 8409 3072,'0'0'1120,"0"0"-576,0 0 0,0 0 448,0 0-160,0 0-32,0 0-256,0 0 0,0 0-320,0 0-64,0 0 32,0 0 96,0 0 64,0 0-160,-16 0-64,16 0-64,0 15 32,-14-15 0,0 0 32,14 0 0,-15 0 0,15 14 0,-15-14 64,15 0 32,-14 15 32,-1-15-64,0 0-32,1 14-32,0-14 0,-2 15 0,2 0 0,0-15-64,-1 14 32,0-14-64,-14 15 64,14-15-64,-13 14 64,-2-14 0,16 15 96,-16 0-32,16-15 0,-16 14-96,2 1-64,13-1 96,0 1 0,-14-15-128,14 15 32,1-1 0,-1 1 0,0-15 0,1 14 64,0-14-32,-16 15 64,16 0-64,-1-15-32,0 14 32,1 1 32,-1-15-32,0 14-32,1 1 32,0-15-32,-1 15 0,0-1 0,1-14 0,-1 15 64,0-1-32,1 1 64,-1 0-128,15-15 0,-15 14 32,1 1 0,14-15 0,-14 14 64,-1 1-32,0 0-32,1-1-64,-1 1 32,0-1 32,1 16 64,-1-16-32,15 1 64,-15-1-64,15 1-32,-14 0 32,14-1-32,-14 1 0,-1 14 0,15-14 64,-15 14 32,15-15-32,0 1-64,-14-1 32,14 16-32,-15-16 0,15 1 0,0-1-96,-15 16 64,15-16 32,0 1 0,-14-1 0,14 16 0,0-16 0,0 15 64,0-14-96,0 0 0,0 14 32,0-15 64,0 1-32,14 14-32,-14-14 96,0 14 0,0-14-32,15-1 32,-15 15-128,0-14 0,0 0 32,15 14 64,-15 0-32,14 0 64,-14-14 0,15 14 32,-15-14-64,29-1-64,-29 1 96,14 14 0,1-14-32,0-1-64,-1 15 32,1-14-32,0 0 64,-15 14 96,14-15-128,1 1-96,0 14 32,-1-14 0,0-1 96,1 1 32,-15 0-33,15 14 33,-1-15 0,1 1 32,0 0 0,-15-1 0,14 1-160,1-1 32,0 1 0,-1 0 0,0-1 0,1 1 0,0-1 0,-1-14 64,-14 15-96,15 0 0,0-15 32,-1 14 64,1-14-96,0 15 0,-15-15 32,14 0 64,0 14-32,1-14-32,0 0-64,-1 15 32,1-15 32,0 15 64,-1-15-32,-14 14-32,15-14 32,0 15-32,-1-15 0,0 14 0,1-14-96,0 15 64,-1-15 32,1 14 64,0-14-32,-1 15 64,0-15-64,2 15-32,-2-1-64,0-14 32,-14 0 32,15 15 64,0-15-32,-1 14 64,-14-14-64,15 0-32,0 0 32,-15 15 32,14-15-32,-14 0 64,14 0-64,-14 0-32,16 0 32,-16 0-32,14 0 0,-14 0 64,0 0 32,0-15 96,14 15-96,-14 0 0,0 0-32,0 0 32,0-14-64,0 14 64,0 0-64,0-15-32,0 15 160,0 0 128,0 0-160,0 0 0,0 0 0,0-14 0,0 14-64,0-15-64,0 15 32,0-15-32,0 1 0,0-1 0,-14 1 0,14-1 0,0 1-96,0-16 64,-14 16 32,14-1 64,0 1-32,-16-1-32,16 0-64,0 15 32,0-14 32,0 14 0,0-15 0,0 15 0,0-14-96,0 14 64,0 0 32,0 0 64,0 0-96,0 0 0,0 0 32,0 0 64,0 0-96,0 0 0,0 0 32,0 14 64,0 1-96,0-15 0,0 14-32,16 1 0,-16 0 64,0-1 0,14 1 0,-14-1 64,0 16-32,0-16-32,0 1 32,0 14-32,0-15 0,0 1 0,0 0 0,0-1 0,0 1-96,0-1 64,0-14 96,0 15 32,0 0-32,0-1-64,0-14-64,0 15-32,0-15 128,0 14 32,-14-14 0,14 0 32,0 15 0,-16-15 32,2 0 64,-15 0 32,0 0-32,-1-15-32,2 15-96,-2 0-64,1-14-64,-15 14 32,15 0-32,0 0-64,14 0-544,-14 0-288,0 0-288,-1 0-31,2 0-577,-2 14-160,16-14-1920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44.679"/>
    </inkml:context>
    <inkml:brush xml:id="br0">
      <inkml:brushProperty name="width" value="0.025" units="cm"/>
      <inkml:brushProperty name="height" value="0.025" units="cm"/>
      <inkml:brushProperty name="color" value="#ED1C24"/>
    </inkml:brush>
  </inkml:definitions>
  <inkml:trace contextRef="#ctx0" brushRef="#br0">11591 12759 4864,'0'0'1824,"0"0"-960,0 0-160,0 0 640,0 0-160,0 0-64,0 0-192,0 0-128,14 15-416,-14-15 96,30 14 160,-16-14-160,15 14 64,-14-14-129,29 16 1,-15-2-96,15-14 32,0 14-64,-1 1 0,1-15-160,0 15-32,0-15-32,0 0 32,-15 14 0,15-14 32,-1 0-416,-13-14-224,-1 14-704,0-15-351,0 15-2273,0-15-1728,1 1 2112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44.241"/>
    </inkml:context>
    <inkml:brush xml:id="br0">
      <inkml:brushProperty name="width" value="0.025" units="cm"/>
      <inkml:brushProperty name="height" value="0.025" units="cm"/>
      <inkml:brushProperty name="color" value="#ED1C24"/>
    </inkml:brush>
  </inkml:definitions>
  <inkml:trace contextRef="#ctx0" brushRef="#br0">12014 12467 4480,'0'0'1760,"0"0"-960,-14 0-160,14 0 608,0 0-128,0 0 64,0 15-256,0-15-32,0 14-480,-15 1 32,15 0 64,0-1-128,0 15 32,0-14-128,0 29 0,0-15-96,0 15 32,0 0-128,0 14 0,0-29-33,0 30 33,-15-16-64,15 1 64,0 0-479,-14 0-161,14-15-992,-15 0-448,15 0-1920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43.501"/>
    </inkml:context>
    <inkml:brush xml:id="br0">
      <inkml:brushProperty name="width" value="0.025" units="cm"/>
      <inkml:brushProperty name="height" value="0.025" units="cm"/>
      <inkml:brushProperty name="color" value="#ED1C24"/>
    </inkml:brush>
  </inkml:definitions>
  <inkml:trace contextRef="#ctx0" brushRef="#br0">13868 15095 3456,'-15'14'1312,"30"-28"-704,-15 28 0,0-14 512,0 0-192,0 0 0,0 0-224,0 0-128,0 0-320,0 0 128,0 0 96,0 0-32,0 0 64,0-14-96,0 14 64,0 0-128,0 14-32,0-14-64,0 0 64,0 0-96,0 0 32,0 0-96,0 0 64,0 0-64,0 0 64,0 0-64,0 0 64,0 0-128,0 0-64,0 0 64,0 0 0,0 0-33,0 0-63,0 0 160,0 0 32,0-14 64,0 14 0,0 0-64,0 0-32,0 0-96,0 0 32,0-15-64,-15 15 64,15 0-64,0-14-32,0 14 96,-15-15 64,15 0 0,-14 1 64,0 14-64,-1-15 64,0 1-128,1-1 0,14 0 32,-15 1 0,0-1-64,1 1-64,-1 14 32,0-15 32,1-14 32,0 14 32,-1 15 64,0-14 32,1-1-96,-16 0-32,16 1 32,0-1 64,-2 15-96,2-14-64,-15-1 64,29 0 64,-15 1-128,1-1-32,-1 1 128,-14-1 64,15 0-64,-2-14-96,-12 15 64,13-1 64,0 0-64,-14-14 0,14 15-32,1-16-64,-16 16 32,16-15-32,0 14 64,-16-14 32,16 0 32,-16-1 0,16 16 0,-16-15 64,16-1-96,-15 1 0,14 0-32,-14 0-64,14 0 32,-13 0 32,13 14-32,0-14 64,1 0-128,-16-1 0,16 1 32,-1 0 64,15 0-32,-15 14-32,1-29-64,0 15 32,14 0 32,-15 0 64,0 0-32,15-1-32,-14 16 96,14-15 64,-15-1-224,0 1 0,15 0 0,-14 0 96,-1 0 64,15-15 32,-15 15-224,15-1 0,-14 1 96,14-15 128,-14 15-32,14 0-64,-15 0 0,15-15 32,0 15-96,-15 0 0,15-1 32,0 1 0,-14 0 0,14-15 64,0 15-96,0 0 0,-15 0 32,15 0 64,0-1-96,0-13 0,0 13 32,0 1 64,0 0-32,0 0-32,0 14 32,0-29-32,0 30 0,0-15 64,15-1-96,-15 1 0,0 15 32,0-16 0,14 1 0,-14 0 64,0 0-32,15 0-32,-15-1 32,0 16 32,0-15-32,15-1-32,-15 16 32,14-15 32,0-30-32,-14 30 64,15 14 0,-15-14 32,15-15-64,-1 15 32,-14 0-64,15 0 64,0 0-64,-15-1 64,14 1-128,-14 0 0,15 14 32,-15-14 64,15 0-32,-1 14-32,-14 1-64,14-15 32,1-1 32,0 16 64,-1-15-32,1 14-32,0 1 32,-1-16-32,1 16 0,0-1 64,13-14-96,-13 14 0,0-14-32,-1 15 0,1-16 64,14 16 64,-15-15-32,2 14 64,12 0-128,-13-14 0,0 15 32,-1-1 64,1 0-32,0 1 64,-1-1-64,0 1-32,2-1 32,-2 0-32,0 1 0,1-1 64,0 1-96,-1-1 0,1 0 32,0 1 64,-1-1-96,0 15 0,-14-14 32,16-1 0,-2 0 64,0 1 32,1-1-32,0 1-64,-15-16-64,14 30 32,1-14 32,14-1 0,-15 1 0,2-1 0,12 15 64,-13-15 32,0 1-128,-1-1 32,1 1 0,0-1 0,-1 15 0,0-15 0,1 1 0,0-1 0,-1 15 0,1-14 0,-15 14 0,15-15 0,-1 0 0,1 15 0,0 0 0,-15 0 64,14-14-32,-14 14-32,14 0 32,1 0-32,-15 0-96,0 0 64,0 0 32,15 14 64,-15-14-96,14 0 0,-14 0 32,0 0 0,15 0 64,-15 15 32,15-15-128,-15 0 32,0 0-64,0 0 0,14 15 64,-14-15 64,0 0-96,0 0 0,0 0 96,0 0 96,0 0-128,0 0-96,0 0 32,0 0 64,0 0 0,0 0-32,0 0 32,0 0 32,0 0-96,0-15 0,0 15 32,0 0 64,0 0-96,0 0 0,0 0 32,0-15 64,0 15-96,0 0 0,15 0 32,-15 0 0,0 0 0,0 0 0,0 0 0,-15 0 64,15 0-96,0 0 0,0 0 32,0 0 0,0 0 0,0 0 64,0 0-96,-14 0 0,14 15 32,0-15 0,0 15 0,-15-1 64,15 1-32,0-1-32,0 1-64,0 0-32,-15 14 64,15-15 64,0 1 0,-14 14-32,14 0 32,-15-14 32,15 14-32,0-14-32,-15-1-64,15 1 32,-14 0 32,14-1 0,0-14 0,0 15 0,-14-15 0,14 0 64,-15 0-32,15 0-32,0 0-64,0 0 32,0 0 32,15 0 0,-15 0 64,0-15 32,14 15-128,-14-14 32,14-1 0,-14 0 0,15 1 0,-15-1 0,15 1-96,-15-16 64,14 16 32,1-1 0,-15-14 0,15 14 0,-1 1 0,-14-15 0,0 14 0,15 0 0,-15-14 64,0 15 32,15-1-128,-15 0-32,0 1 32,0-1 0,0 1 32,0-1 64,0 15-32,0-15-32,0 15 32,0-14-32,0 14 0,0-15 0,-15 15 0,15 0 64,0-14-96,-15 14 0,15 0 32,-14 0 0,14-15 0,-15 15 64,0 0-96,-14 0 0,0 0 32,15 0 64,-1 0-96,-14 0 0,-1 0 96,1 15 32,0-15-32,0 0 32,0 0-128,-1 14 0,2-14-32,-2 0 0,1 0-352,14 15-224,1-15-640,-1 0-320,0 0-416,15 14-192,-14-14-191,14 15-129,0-15-1696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58.902"/>
    </inkml:context>
    <inkml:brush xml:id="br0">
      <inkml:brushProperty name="width" value="0.025" units="cm"/>
      <inkml:brushProperty name="height" value="0.025" units="cm"/>
      <inkml:brushProperty name="color" value="#ED1C24"/>
    </inkml:brush>
  </inkml:definitions>
  <inkml:trace contextRef="#ctx0" brushRef="#br0">13124 12453 4992,'15'0'1920,"-15"0"-1024,14-15-64,1 15 800,-15-14-96,14 14-32,1-29-352,14 14-96,0-14-576,1-15-224,-1 15-96,0 0-97,15-15 33,-15 15-128,0 14 0,15-14-255,-15 14-65,0 1-1280,15 14-544,-15-15-1696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44.679"/>
    </inkml:context>
    <inkml:brush xml:id="br0">
      <inkml:brushProperty name="width" value="0.025" units="cm"/>
      <inkml:brushProperty name="height" value="0.025" units="cm"/>
      <inkml:brushProperty name="color" value="#ED1C24"/>
    </inkml:brush>
  </inkml:definitions>
  <inkml:trace contextRef="#ctx0" brushRef="#br0">11591 12759 4864,'0'0'1824,"0"0"-960,0 0-160,0 0 640,0 0-160,0 0-64,0 0-192,0 0-128,14 15-416,-14-15 96,30 14 160,-16-14-160,15 14 64,-14-14-129,29 16 1,-15-2-96,15-14 32,0 14-64,-1 1 0,1-15-160,0 15-32,0-15-32,0 0 32,-15 14 0,15-14 32,-1 0-416,-13-14-224,-1 14-704,0-15-351,0 15-2273,0-15-1728,1 1 2112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58.636"/>
    </inkml:context>
    <inkml:brush xml:id="br0">
      <inkml:brushProperty name="width" value="0.025" units="cm"/>
      <inkml:brushProperty name="height" value="0.025" units="cm"/>
      <inkml:brushProperty name="color" value="#ED1C24"/>
    </inkml:brush>
  </inkml:definitions>
  <inkml:trace contextRef="#ctx0" brushRef="#br0">13284 12015 5376,'0'0'2112,"0"0"-1152,0 0-352,0 0 672,0 0-512,0 0-160,0 0-256,0 15-64,0-1-160,14 0-96,-14 16 64,0-1 0,15 15 32,-15-15-64,15 15-64,-15 0 32,14 0 32,-14 0 32,0-1 32,0-14-288,0 1-64,0-2-1696,0-13-800,0 14-256</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58.072"/>
    </inkml:context>
    <inkml:brush xml:id="br0">
      <inkml:brushProperty name="width" value="0.025" units="cm"/>
      <inkml:brushProperty name="height" value="0.025" units="cm"/>
      <inkml:brushProperty name="color" value="#ED1C24"/>
    </inkml:brush>
  </inkml:definitions>
  <inkml:trace contextRef="#ctx0" brushRef="#br0">14102 12848 2560,'0'0'960,"0"0"-512,0 0-96,0 0 384,0 0 160,0 0 96,0 0-160,0 0-128,0 0-256,0 0-32,0 0-256,0 0-32,0 0 0,0 0 0,0 0 64,0 0 32,0 0 32,0 0-128,0 0-32,0 0 32,0 0 64,0 0-96,0 0 0,0 0 32,0 0 64,0 0-32,-14 0 64,14 0-128,0 0 0,0 0-32,0-15 32,-15 15-64,15 0 64,0 0 0,0 0 96,-15 0-32,15-15 0,-14 15-32,14 0 0,0 0-64,-15 0 32,15-14 0,-14 14 32,14 0 0,-15 0 64,15-15-96,-15 15 0,15 0 32,0-15 0,-14 15-64,14-14-64,0 14 32,-15-14 32,15-2-32,0 2-32,-14 14 32,14-14-32,-15 14 64,15-15 32,-15 15-32,15-15 32,-14 15 0,14-14 32,0 14-64,-15-15 32,1 0 0,14 1 32,-15 14-64,15-14 32,-15-2-64,1 2-32,-1 14 32,1-14-32,14-1 64,-15 0 32,0 1-32,1 14-64,14-15 32,-15 0 32,15 15-32,-14-14-32,-1 14 96,15-14 0,-15-2-128,15 16 32,-14-14 0,14 0 0,0-1 63,-15 0 33,15 1-32,0-1 32,-14 0-64,14 1-32,0 0 32,0-16 32,-15 16-32,15-1 64,0 0-64,-15 1-32,15-16 96,0 16 0,0 0-128,-14-1 32,14 0 0,0-14 64,0 14-32,0 1 64,0-1-128,-15 0 0,15 1 160,0 0 64,0-1-64,0-14-32,0 14-32,0 0 32,0 1-64,0-16-32,0 16-64,0 0 32,0-1 32,0-14 0,0 14 0,0-14 0,0 14 128,0-14 160,0 15-160,0-1 0,15-14 0,-15 14 64,0-14-96,14-1-64,-14 16 0,15-15-32,-15 14 0,15 1 0,-15-16 64,14 16 96,1 0 0,-15-2 64,14 2-128,-14-15-64,15 14 0,-15-14 32,15 29-32,-1-29-32,-14 15 96,15-2 0,-1 2-32,1 0 32,0-1-64,-15 0-32,14 1-64,1-16 32,-1 16 32,1 0 64,-15-2-32,15 2 64,-1 0-128,1-1 0,-15 0 32,14 1 0,1-1 0,-15 15 0,15-15 0,-1 1 64,-14 0-32,15-1-32,-1 0 32,-14 15-32,15-14 0,0-1 0,-15 0-96,14 15 64,-14-14 32,0-1 64,15 15-32,-15-15-32,0 15 32,0 0-32,14-14 0,-14 14 0,0 0 0,0 0 0,0 0 0,0 0 0,0 0 0,0 0 0,0 0 0,0 14 0,0-14 0,0 15 64,0-15-32,0 15-32,0-1 32,0 1-32,0 0 0,0 14 64,0-14-96,0 13-64,0 2 64,0-1 64,0-14 0,0 13-32,0-12 32,0 12-32,0-13 0,0 14 64,-14-14-96,14 0 0,0-1 32,0 0 64,0 2-32,0-16 64,0 14-128,0-14 0,0 0 32,14-14 64,-14 14-32,0-16 64,0 2-64,15 0-32,-15-1-64,0 0 32,0-14 32,15 0 64,-15 15-32,0-16 64,14 1-128,-14 0 0,0-1 32,0 2 64,0-2-32,0 1 64,0 14-64,0-14-32,0 14-64,-14 1 32,14 0 32,-15-1 64,15 0-32,-29 15 64,14 0-128,1 0-64,-16 0 128,1 0 96,0 0-96,0 15-96,14 0-768,-14-15-224,14 14-480,1 0-95,-15-14-449,29 15-128,-15-15-1632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07.071"/>
    </inkml:context>
    <inkml:brush xml:id="br0">
      <inkml:brushProperty name="width" value="0.025" units="cm"/>
      <inkml:brushProperty name="height" value="0.025" units="cm"/>
      <inkml:brushProperty name="color" value="#ED1C24"/>
    </inkml:brush>
  </inkml:definitions>
  <inkml:trace contextRef="#ctx0" brushRef="#br0">12102 9154 6784,'14'0'2624,"-14"0"-1408,15-15-1152,0 15 608,-1 0-352,-14 0-96,30 0-128,-16 0 0,16 0-64,-2 0 64,16 0 0,-14 0-128,28 0 32,-14 0 0,0-14 64,0 14-608,-1 0-192,-14-15-2496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06.727"/>
    </inkml:context>
    <inkml:brush xml:id="br0">
      <inkml:brushProperty name="width" value="0.025" units="cm"/>
      <inkml:brushProperty name="height" value="0.025" units="cm"/>
      <inkml:brushProperty name="color" value="#ED1C24"/>
    </inkml:brush>
  </inkml:definitions>
  <inkml:trace contextRef="#ctx0" brushRef="#br0">12481 8832 5504,'0'-15'2112,"0"15"-1152,0 0-704,0 0 512,0 0-192,0 0 64,0 0-160,0 0 32,0 0-288,0 0 64,0 15 128,0-15-160,0 29 0,0-29-64,0 29-32,0 0-96,0 1 32,0-1 0,15 15 96,-15-1-96,14 1 0,-14 0-96,0 0-32,0-15 32,15 15 64,-15-15-544,0 0-128,15 0-768,-15 1-256,0-16-1600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10.681"/>
    </inkml:context>
    <inkml:brush xml:id="br0">
      <inkml:brushProperty name="width" value="0.025" units="cm"/>
      <inkml:brushProperty name="height" value="0.025" units="cm"/>
      <inkml:brushProperty name="color" value="#ED1C24"/>
    </inkml:brush>
  </inkml:definitions>
  <inkml:trace contextRef="#ctx0" brushRef="#br0">14102 6497 4096,'0'0'1568,"0"0"-832,-14 0-512,14 0 480,0 0-224,0 0 0,0 0-96,0 0 0,0 0-192,0 0 96,0 0 32,0 0 96,0 0 96,0 0-160,-15 0-32,15 0-64,0 0 64,-15 0-32,1 0 64,14 0-64,-15 15 0,1-15-32,-1 0 0,0 0-128,1 14-32,-1-14-32,1 15-64,-1-15 96,-14 15 64,0-1 64,-1-14 96,1 15-96,0-1-64,14-14 64,-14 15 0,0 0-96,0-1-32,0 1-32,-1-1 32,1 16 0,0-16 32,0 1-64,0-1-64,-1 1 32,1 14 31,0-14-31,0-1-32,0 1 32,-15 0 32,15-1-96,-1 15 0,-13-14 160,13 14 64,1-14 0,-15-1-32,15 16-32,0-16 0,0 1-64,0 14-64,0-14-64,-1 14 32,1-15 32,0 16 0,0-1 0,0-15 64,-1 16-96,1-1 0,0 0 32,0 0 64,0 0-32,-1 0 64,1-14-64,0 14-32,0-14-64,0 14 32,14 0-32,-14 0 0,0 1 64,-1-1 64,16-15-96,-15 16-64,14-1 64,-14 0 64,14-14 0,1 14 64,-16 0-128,16 0 0,-1-14 96,1 29 32,-1-15-128,0 0 32,1 0-64,-1 0 0,1 1 64,-16 13 64,30-28-32,-29 14-32,29 0 96,-29 1 0,29-1-32,-29 0 32,29-14-64,-29 14-32,29 0-64,-15 0 32,0 0 32,1 15 64,-1-15-32,1 1-32,-1-1 32,0 0-32,1 15 0,-1-15 64,1 0-32,14 0 64,-15 15-128,0-15-64,15 0 128,-14 1 96,14-1-32,-15 0 0,15 0-32,0 0 32,-14 1-128,14-1 0,0 0 32,-15 15 0,15-30 0,0 16 64,0-1-32,0 0-32,0 0 32,0 15-32,0-15-96,0 0 64,0-14 96,0 14 32,15 0-128,-15 1-32,0-1 32,14 0 64,-14 0 0,15 0-32,-1-14 32,1 14-32,0-14-96,-15 14 64,14 0 32,1 0 64,-1-14-32,1 14-32,0 0 96,-1 1 64,-14-16-64,15 15-64,-1 1 0,1-1 32,0-15-32,-1 16 64,1-16-128,14 1 0,-29 14 32,15-15 64,-1 1-32,1 0 64,-1-1-64,1 15-32,-15-14 32,15 14-32,-1-14 0,1-1 0,-15 1 0,14 0 64,1-1-96,0 1 0,-1-1 96,1 1 32,-1 0-128,16-1 32,-16 1 0,1-1 0,-1 1 0,1 0 0,14-1 0,-14 1 64,14-1-96,-14 1 0,14-15 32,-15 15 0,16-1 0,-16 1 0,1-15 0,14 14 64,-14 1-32,-1-15-32,1 15 32,14-1-32,-14-14 0,14 29 64,-15-14-96,1 0 0,0-1 32,-1-14 64,1 15-96,-1-1-64,16-14 128,-16 15 32,1-15 0,14 15-64,-14-15-64,-1 14 32,1 1-32,14-15 0,-14 14 128,-1-14 96,15 15-64,-14-15-64,14 15-96,-14-15 32,14 14 32,-15-14 0,1 15 0,0-15 0,14 14 0,-15-14 64,1 15-32,0-15-32,-1 15 32,1-15-32,-1 0-96,1 14 64,0-14 32,-1 15 64,1-15-96,-1 14-64,1-14 64,0 15 64,-1-15-64,-14 0 0,15 15 96,-1-15 32,1 14-128,0-14 32,-1 15 0,-14-15 0,15 14-96,-1-14 64,1 0 96,0 15 32,-1-15-128,1 0 32,-1 0 0,1 15 64,0-15-96,-15 0 0,14 0 32,-14 0 64,15 0-32,-1 0 64,-14 0-128,0 0 0,0 0 32,0 14 64,0-14-256,0 0-96,0 15-480,0-15-160,0 0-224,0 0-95,-14 0-353,14 14-128,-15-14-2048</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13.277"/>
    </inkml:context>
    <inkml:brush xml:id="br0">
      <inkml:brushProperty name="width" value="0.025" units="cm"/>
      <inkml:brushProperty name="height" value="0.025" units="cm"/>
      <inkml:brushProperty name="color" value="#ED1C24"/>
    </inkml:brush>
  </inkml:definitions>
  <inkml:trace contextRef="#ctx0" brushRef="#br0">11138 8584 5248,'0'-14'2016,"0"14"-1088,-14-14-448,14 14 576,0 0-160,0 0 0,0-16-64,0 16-32,0 0-448,0 0-64,14-14-64,-14 14-32,15 0 32,0 0-128,14 0 0,0 0-32,1-14-64,13 14 32,1 0 32,-1 0-32,1-15-32,0 15 32,14 0-32,1 0-224,-15 0 0,15 0-2016,-1 0-896,-14 0-160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12.855"/>
    </inkml:context>
    <inkml:brush xml:id="br0">
      <inkml:brushProperty name="width" value="0.025" units="cm"/>
      <inkml:brushProperty name="height" value="0.025" units="cm"/>
      <inkml:brushProperty name="color" value="#ED1C24"/>
    </inkml:brush>
  </inkml:definitions>
  <inkml:trace contextRef="#ctx0" brushRef="#br0">11518 8102 5376,'-14'-15'2112,"14"15"-1152,0 0-832,0 0 416,0 0-256,0 0-96,0 0 160,0 0 96,0 0-224,0 15-64,0-15 32,0 0 32,0 14 32,0-14 64,0 30 32,0-2 32,0 2 0,0-1-128,0 15 0,0-15-160,0 44 0,14-29-32,-14 15 32,0-1-64,0 0-32,0-14 32,0 14-32,-14-14-352,14 0-96,0-15-832,0 15-384,-15-29-1504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44.241"/>
    </inkml:context>
    <inkml:brush xml:id="br0">
      <inkml:brushProperty name="width" value="0.025" units="cm"/>
      <inkml:brushProperty name="height" value="0.025" units="cm"/>
      <inkml:brushProperty name="color" value="#ED1C24"/>
    </inkml:brush>
  </inkml:definitions>
  <inkml:trace contextRef="#ctx0" brushRef="#br0">12014 12467 4480,'0'0'1760,"0"0"-960,-14 0-160,14 0 608,0 0-128,0 0 64,0 15-256,0-15-32,0 14-480,-15 1 32,15 0 64,0-1-128,0 15 32,0-14-128,0 29 0,0-15-96,0 15 32,0 0-128,0 14 0,0-29-33,0 30 33,-15-16-64,15 1 64,0 0-479,-14 0-161,14-15-992,-15 0-448,15 0-1920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43.501"/>
    </inkml:context>
    <inkml:brush xml:id="br0">
      <inkml:brushProperty name="width" value="0.025" units="cm"/>
      <inkml:brushProperty name="height" value="0.025" units="cm"/>
      <inkml:brushProperty name="color" value="#ED1C24"/>
    </inkml:brush>
  </inkml:definitions>
  <inkml:trace contextRef="#ctx0" brushRef="#br0">13868 15095 3456,'-15'14'1312,"30"-28"-704,-15 28 0,0-14 512,0 0-192,0 0 0,0 0-224,0 0-128,0 0-320,0 0 128,0 0 96,0 0-32,0 0 64,0-14-96,0 14 64,0 0-128,0 14-32,0-14-64,0 0 64,0 0-96,0 0 32,0 0-96,0 0 64,0 0-64,0 0 64,0 0-64,0 0 64,0 0-128,0 0-64,0 0 64,0 0 0,0 0-33,0 0-63,0 0 160,0 0 32,0-14 64,0 14 0,0 0-64,0 0-32,0 0-96,0 0 32,0-15-64,-15 15 64,15 0-64,0-14-32,0 14 96,-15-15 64,15 0 0,-14 1 64,0 14-64,-1-15 64,0 1-128,1-1 0,14 0 32,-15 1 0,0-1-64,1 1-64,-1 14 32,0-15 32,1-14 32,0 14 32,-1 15 64,0-14 32,1-1-96,-16 0-32,16 1 32,0-1 64,-2 15-96,2-14-64,-15-1 64,29 0 64,-15 1-128,1-1-32,-1 1 128,-14-1 64,15 0-64,-2-14-96,-12 15 64,13-1 64,0 0-64,-14-14 0,14 15-32,1-16-64,-16 16 32,16-15-32,0 14 64,-16-14 32,16 0 32,-16-1 0,16 16 0,-16-15 64,16-1-96,-15 1 0,14 0-32,-14 0-64,14 0 32,-13 0 32,13 14-32,0-14 64,1 0-128,-16-1 0,16 1 32,-1 0 64,15 0-32,-15 14-32,1-29-64,0 15 32,14 0 32,-15 0 64,0 0-32,15-1-32,-14 16 96,14-15 64,-15-1-224,0 1 0,15 0 0,-14 0 96,-1 0 64,15-15 32,-15 15-224,15-1 0,-14 1 96,14-15 128,-14 15-32,14 0-64,-15 0 0,15-15 32,0 15-96,-15 0 0,15-1 32,0 1 0,-14 0 0,14-15 64,0 15-96,0 0 0,-15 0 32,15 0 64,0-1-96,0-13 0,0 13 32,0 1 64,0 0-32,0 0-32,0 14 32,0-29-32,0 30 0,0-15 64,15-1-96,-15 1 0,0 15 32,0-16 0,14 1 0,-14 0 64,0 0-32,15 0-32,-15-1 32,0 16 32,0-15-32,15-1-32,-15 16 32,14-15 32,0-30-32,-14 30 64,15 14 0,-15-14 32,15-15-64,-1 15 32,-14 0-64,15 0 64,0 0-64,-15-1 64,14 1-128,-14 0 0,15 14 32,-15-14 64,15 0-32,-1 14-32,-14 1-64,14-15 32,1-1 32,0 16 64,-1-15-32,1 14-32,0 1 32,-1-16-32,1 16 0,0-1 64,13-14-96,-13 14 0,0-14-32,-1 15 0,1-16 64,14 16 64,-15-15-32,2 14 64,12 0-128,-13-14 0,0 15 32,-1-1 64,1 0-32,0 1 64,-1-1-64,0 1-32,2-1 32,-2 0-32,0 1 0,1-1 64,0 1-96,-1-1 0,1 0 32,0 1 64,-1-1-96,0 15 0,-14-14 32,16-1 0,-2 0 64,0 1 32,1-1-32,0 1-64,-15-16-64,14 30 32,1-14 32,14-1 0,-15 1 0,2-1 0,12 15 64,-13-15 32,0 1-128,-1-1 32,1 1 0,0-1 0,-1 15 0,0-15 0,1 1 0,0-1 0,-1 15 0,1-14 0,-15 14 0,15-15 0,-1 0 0,1 15 0,0 0 0,-15 0 64,14-14-32,-14 14-32,14 0 32,1 0-32,-15 0-96,0 0 64,0 0 32,15 14 64,-15-14-96,14 0 0,-14 0 32,0 0 0,15 0 64,-15 15 32,15-15-128,-15 0 32,0 0-64,0 0 0,14 15 64,-14-15 64,0 0-96,0 0 0,0 0 96,0 0 96,0 0-128,0 0-96,0 0 32,0 0 64,0 0 0,0 0-32,0 0 32,0 0 32,0 0-96,0-15 0,0 15 32,0 0 64,0 0-96,0 0 0,0 0 32,0-15 64,0 15-96,0 0 0,15 0 32,-15 0 0,0 0 0,0 0 0,0 0 0,-15 0 64,15 0-96,0 0 0,0 0 32,0 0 0,0 0 0,0 0 64,0 0-96,-14 0 0,14 15 32,0-15 0,0 15 0,-15-1 64,15 1-32,0-1-32,0 1-64,0 0-32,-15 14 64,15-15 64,0 1 0,-14 14-32,14 0 32,-15-14 32,15 14-32,0-14-32,-15-1-64,15 1 32,-14 0 32,14-1 0,0-14 0,0 15 0,-14-15 0,14 0 64,-15 0-32,15 0-32,0 0-64,0 0 32,0 0 32,15 0 0,-15 0 64,0-15 32,14 15-128,-14-14 32,14-1 0,-14 0 0,15 1 0,-15-1 0,15 1-96,-15-16 64,14 16 32,1-1 0,-15-14 0,15 14 0,-1 1 0,-14-15 0,0 14 0,15 0 0,-15-14 64,0 15 32,15-1-128,-15 0-32,0 1 32,0-1 0,0 1 32,0-1 64,0 15-32,0-15-32,0 15 32,0-14-32,0 14 0,0-15 0,-15 15 0,15 0 64,0-14-96,-15 14 0,15 0 32,-14 0 0,14-15 0,-15 15 64,0 0-96,-14 0 0,0 0 32,15 0 64,-1 0-96,-14 0 0,-1 0 96,1 15 32,0-15-32,0 0 32,0 0-128,-1 14 0,2-14-32,-2 0 0,1 0-352,14 15-224,1-15-640,-1 0-320,0 0-416,15 14-192,-14-14-191,14 15-129,0-15-1696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58.902"/>
    </inkml:context>
    <inkml:brush xml:id="br0">
      <inkml:brushProperty name="width" value="0.025" units="cm"/>
      <inkml:brushProperty name="height" value="0.025" units="cm"/>
      <inkml:brushProperty name="color" value="#ED1C24"/>
    </inkml:brush>
  </inkml:definitions>
  <inkml:trace contextRef="#ctx0" brushRef="#br0">13124 12453 4992,'15'0'1920,"-15"0"-1024,14-15-64,1 15 800,-15-14-96,14 14-32,1-29-352,14 14-96,0-14-576,1-15-224,-1 15-96,0 0-97,15-15 33,-15 15-128,0 14 0,15-14-255,-15 14-65,0 1-1280,15 14-544,-15-15-1696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58.636"/>
    </inkml:context>
    <inkml:brush xml:id="br0">
      <inkml:brushProperty name="width" value="0.025" units="cm"/>
      <inkml:brushProperty name="height" value="0.025" units="cm"/>
      <inkml:brushProperty name="color" value="#ED1C24"/>
    </inkml:brush>
  </inkml:definitions>
  <inkml:trace contextRef="#ctx0" brushRef="#br0">13284 12015 5376,'0'0'2112,"0"0"-1152,0 0-352,0 0 672,0 0-512,0 0-160,0 0-256,0 15-64,0-1-160,14 0-96,-14 16 64,0-1 0,15 15 32,-15-15-64,15 15-64,-15 0 32,14 0 32,-14 0 32,0-1 32,0-14-288,0 1-64,0-2-1696,0-13-800,0 14-256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0:58.072"/>
    </inkml:context>
    <inkml:brush xml:id="br0">
      <inkml:brushProperty name="width" value="0.025" units="cm"/>
      <inkml:brushProperty name="height" value="0.025" units="cm"/>
      <inkml:brushProperty name="color" value="#ED1C24"/>
    </inkml:brush>
  </inkml:definitions>
  <inkml:trace contextRef="#ctx0" brushRef="#br0">14102 12848 2560,'0'0'960,"0"0"-512,0 0-96,0 0 384,0 0 160,0 0 96,0 0-160,0 0-128,0 0-256,0 0-32,0 0-256,0 0-32,0 0 0,0 0 0,0 0 64,0 0 32,0 0 32,0 0-128,0 0-32,0 0 32,0 0 64,0 0-96,0 0 0,0 0 32,0 0 64,0 0-32,-14 0 64,14 0-128,0 0 0,0 0-32,0-15 32,-15 15-64,15 0 64,0 0 0,0 0 96,-15 0-32,15-15 0,-14 15-32,14 0 0,0 0-64,-15 0 32,15-14 0,-14 14 32,14 0 0,-15 0 64,15-15-96,-15 15 0,15 0 32,0-15 0,-14 15-64,14-14-64,0 14 32,-15-14 32,15-2-32,0 2-32,-14 14 32,14-14-32,-15 14 64,15-15 32,-15 15-32,15-15 32,-14 15 0,14-14 32,0 14-64,-15-15 32,1 0 0,14 1 32,-15 14-64,15-14 32,-15-2-64,1 2-32,-1 14 32,1-14-32,14-1 64,-15 0 32,0 1-32,1 14-64,14-15 32,-15 0 32,15 15-32,-14-14-32,-1 14 96,15-14 0,-15-2-128,15 16 32,-14-14 0,14 0 0,0-1 63,-15 0 33,15 1-32,0-1 32,-14 0-64,14 1-32,0 0 32,0-16 32,-15 16-32,15-1 64,0 0-64,-15 1-32,15-16 96,0 16 0,0 0-128,-14-1 32,14 0 0,0-14 64,0 14-32,0 1 64,0-1-128,-15 0 0,15 1 160,0 0 64,0-1-64,0-14-32,0 14-32,0 0 32,0 1-64,0-16-32,0 16-64,0 0 32,0-1 32,0-14 0,0 14 0,0-14 0,0 14 128,0-14 160,0 15-160,0-1 0,15-14 0,-15 14 64,0-14-96,14-1-64,-14 16 0,15-15-32,-15 14 0,15 1 0,-15-16 64,14 16 96,1 0 0,-15-2 64,14 2-128,-14-15-64,15 14 0,-15-14 32,15 29-32,-1-29-32,-14 15 96,15-2 0,-1 2-32,1 0 32,0-1-64,-15 0-32,14 1-64,1-16 32,-1 16 32,1 0 64,-15-2-32,15 2 64,-1 0-128,1-1 0,-15 0 32,14 1 0,1-1 0,-15 15 0,15-15 0,-1 1 64,-14 0-32,15-1-32,-1 0 32,-14 15-32,15-14 0,0-1 0,-15 0-96,14 15 64,-14-14 32,0-1 64,15 15-32,-15-15-32,0 15 32,0 0-32,14-14 0,-14 14 0,0 0 0,0 0 0,0 0 0,0 0 0,0 0 0,0 0 0,0 0 0,0 14 0,0-14 0,0 15 64,0-15-32,0 15-32,0-1 32,0 1-32,0 0 0,0 14 64,0-14-96,0 13-64,0 2 64,0-1 64,0-14 0,0 13-32,0-12 32,0 12-32,0-13 0,0 14 64,-14-14-96,14 0 0,0-1 32,0 0 64,0 2-32,0-16 64,0 14-128,0-14 0,0 0 32,14-14 64,-14 14-32,0-16 64,0 2-64,15 0-32,-15-1-64,0 0 32,0-14 32,15 0 64,-15 15-32,0-16 64,14 1-128,-14 0 0,0-1 32,0 2 64,0-2-32,0 1 64,0 14-64,0-14-32,0 14-64,-14 1 32,14 0 32,-15-1 64,15 0-32,-29 15 64,14 0-128,1 0-64,-16 0 128,1 0 96,0 0-96,0 15-96,14 0-768,-14-15-224,14 14-480,1 0-95,-15-14-449,29 15-128,-15-15-1632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07.071"/>
    </inkml:context>
    <inkml:brush xml:id="br0">
      <inkml:brushProperty name="width" value="0.025" units="cm"/>
      <inkml:brushProperty name="height" value="0.025" units="cm"/>
      <inkml:brushProperty name="color" value="#ED1C24"/>
    </inkml:brush>
  </inkml:definitions>
  <inkml:trace contextRef="#ctx0" brushRef="#br0">12102 9154 6784,'14'0'2624,"-14"0"-1408,15-15-1152,0 15 608,-1 0-352,-14 0-96,30 0-128,-16 0 0,16 0-64,-2 0 64,16 0 0,-14 0-128,28 0 32,-14 0 0,0-14 64,0 14-608,-1 0-192,-14-15-2496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1T22:01:06.727"/>
    </inkml:context>
    <inkml:brush xml:id="br0">
      <inkml:brushProperty name="width" value="0.025" units="cm"/>
      <inkml:brushProperty name="height" value="0.025" units="cm"/>
      <inkml:brushProperty name="color" value="#ED1C24"/>
    </inkml:brush>
  </inkml:definitions>
  <inkml:trace contextRef="#ctx0" brushRef="#br0">12481 8832 5504,'0'-15'2112,"0"15"-1152,0 0-704,0 0 512,0 0-192,0 0 64,0 0-160,0 0 32,0 0-288,0 0 64,0 15 128,0-15-160,0 29 0,0-29-64,0 29-32,0 0-96,0 1 32,0-1 0,15 15 96,-15-1-96,14 1 0,-14 0-96,0 0-32,0-15 32,15 15 64,-15-15-544,0 0-128,15 0-768,-15 1-256,0-16-1600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8"/>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5265809" y="1"/>
            <a:ext cx="4028440" cy="351738"/>
          </a:xfrm>
          <a:prstGeom prst="rect">
            <a:avLst/>
          </a:prstGeom>
        </p:spPr>
        <p:txBody>
          <a:bodyPr vert="horz" lIns="93176" tIns="46588" rIns="93176" bIns="46588" rtlCol="0"/>
          <a:lstStyle>
            <a:lvl1pPr algn="r">
              <a:defRPr sz="1200"/>
            </a:lvl1pPr>
          </a:lstStyle>
          <a:p>
            <a:fld id="{7101E607-00F4-4761-8A07-459929163797}" type="datetimeFigureOut">
              <a:rPr lang="en-US" smtClean="0"/>
              <a:t>4/19/2019</a:t>
            </a:fld>
            <a:endParaRPr lang="en-US"/>
          </a:p>
        </p:txBody>
      </p:sp>
      <p:sp>
        <p:nvSpPr>
          <p:cNvPr id="4" name="Slide Image Placeholder 3"/>
          <p:cNvSpPr>
            <a:spLocks noGrp="1" noRot="1" noChangeAspect="1"/>
          </p:cNvSpPr>
          <p:nvPr>
            <p:ph type="sldImg" idx="2"/>
          </p:nvPr>
        </p:nvSpPr>
        <p:spPr>
          <a:xfrm>
            <a:off x="3071813" y="876300"/>
            <a:ext cx="3152775" cy="2363788"/>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6" tIns="46588" rIns="93176" bIns="465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5"/>
            <a:ext cx="4028440" cy="351736"/>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5"/>
            <a:ext cx="4028440" cy="351736"/>
          </a:xfrm>
          <a:prstGeom prst="rect">
            <a:avLst/>
          </a:prstGeom>
        </p:spPr>
        <p:txBody>
          <a:bodyPr vert="horz" lIns="93176" tIns="46588" rIns="93176" bIns="46588" rtlCol="0" anchor="b"/>
          <a:lstStyle>
            <a:lvl1pPr algn="r">
              <a:defRPr sz="1200"/>
            </a:lvl1pPr>
          </a:lstStyle>
          <a:p>
            <a:fld id="{A9366AC3-B745-4AB6-A312-BA5B047CCD68}" type="slidenum">
              <a:rPr lang="en-US" smtClean="0"/>
              <a:t>‹#›</a:t>
            </a:fld>
            <a:endParaRPr lang="en-US"/>
          </a:p>
        </p:txBody>
      </p:sp>
    </p:spTree>
    <p:extLst>
      <p:ext uri="{BB962C8B-B14F-4D97-AF65-F5344CB8AC3E}">
        <p14:creationId xmlns:p14="http://schemas.microsoft.com/office/powerpoint/2010/main" val="149445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98813" y="561975"/>
            <a:ext cx="3741737" cy="2805113"/>
          </a:xfrm>
        </p:spPr>
      </p:sp>
      <p:sp>
        <p:nvSpPr>
          <p:cNvPr id="3" name="Notes Placeholder 2"/>
          <p:cNvSpPr>
            <a:spLocks noGrp="1"/>
          </p:cNvSpPr>
          <p:nvPr>
            <p:ph type="body" idx="1"/>
          </p:nvPr>
        </p:nvSpPr>
        <p:spPr/>
        <p:txBody>
          <a:bodyPr/>
          <a:lstStyle/>
          <a:p>
            <a:r>
              <a:rPr lang="en-US"/>
              <a:t>US Burden of Disease Collaborators. The state of US health, 1990-2010: burden of diseases, injuries, and risk factors. JAMA. 2013 Aug 14;310(6):591-608. doi: 10.1001/jama.2013.13805. PubMed PMID: 23842577</a:t>
            </a:r>
          </a:p>
        </p:txBody>
      </p:sp>
      <p:sp>
        <p:nvSpPr>
          <p:cNvPr id="4" name="Slide Number Placeholder 3"/>
          <p:cNvSpPr>
            <a:spLocks noGrp="1"/>
          </p:cNvSpPr>
          <p:nvPr>
            <p:ph type="sldNum" sz="quarter" idx="10"/>
          </p:nvPr>
        </p:nvSpPr>
        <p:spPr/>
        <p:txBody>
          <a:bodyPr/>
          <a:lstStyle/>
          <a:p>
            <a:pPr defTabSz="931763">
              <a:defRPr/>
            </a:pPr>
            <a:fld id="{4DDCB88D-D45C-48D7-8558-4759D3739951}" type="slidenum">
              <a:rPr lang="en-US">
                <a:solidFill>
                  <a:prstClr val="black"/>
                </a:solidFill>
                <a:latin typeface="Calibri"/>
                <a:cs typeface="Arial"/>
              </a:rPr>
              <a:pPr defTabSz="931763">
                <a:defRPr/>
              </a:pPr>
              <a:t>7</a:t>
            </a:fld>
            <a:endParaRPr lang="en-US">
              <a:solidFill>
                <a:prstClr val="black"/>
              </a:solidFill>
              <a:latin typeface="Calibri"/>
              <a:cs typeface="Arial"/>
            </a:endParaRPr>
          </a:p>
        </p:txBody>
      </p:sp>
    </p:spTree>
    <p:extLst>
      <p:ext uri="{BB962C8B-B14F-4D97-AF65-F5344CB8AC3E}">
        <p14:creationId xmlns:p14="http://schemas.microsoft.com/office/powerpoint/2010/main" val="3248892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https://study.com/academy/lesson/somatosensory-cortex-definition-location-function.html</a:t>
            </a:r>
          </a:p>
        </p:txBody>
      </p:sp>
      <p:sp>
        <p:nvSpPr>
          <p:cNvPr id="4" name="Slide Number Placeholder 3"/>
          <p:cNvSpPr>
            <a:spLocks noGrp="1"/>
          </p:cNvSpPr>
          <p:nvPr>
            <p:ph type="sldNum" sz="quarter" idx="5"/>
          </p:nvPr>
        </p:nvSpPr>
        <p:spPr/>
        <p:txBody>
          <a:bodyPr/>
          <a:lstStyle/>
          <a:p>
            <a:fld id="{A9366AC3-B745-4AB6-A312-BA5B047CCD68}" type="slidenum">
              <a:rPr lang="en-US" smtClean="0"/>
              <a:t>25</a:t>
            </a:fld>
            <a:endParaRPr lang="en-US"/>
          </a:p>
        </p:txBody>
      </p:sp>
    </p:spTree>
    <p:extLst>
      <p:ext uri="{BB962C8B-B14F-4D97-AF65-F5344CB8AC3E}">
        <p14:creationId xmlns:p14="http://schemas.microsoft.com/office/powerpoint/2010/main" val="2767140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66AC3-B745-4AB6-A312-BA5B047CCD68}" type="slidenum">
              <a:rPr lang="en-US" smtClean="0"/>
              <a:t>29</a:t>
            </a:fld>
            <a:endParaRPr lang="en-US"/>
          </a:p>
        </p:txBody>
      </p:sp>
    </p:spTree>
    <p:extLst>
      <p:ext uri="{BB962C8B-B14F-4D97-AF65-F5344CB8AC3E}">
        <p14:creationId xmlns:p14="http://schemas.microsoft.com/office/powerpoint/2010/main" val="140563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Reuben, D. B., </a:t>
            </a:r>
            <a:r>
              <a:rPr lang="en-US" dirty="0" err="1"/>
              <a:t>Alvanzo</a:t>
            </a:r>
            <a:r>
              <a:rPr lang="en-US" dirty="0"/>
              <a:t>, A. A. H., Ashikaga, T., </a:t>
            </a:r>
            <a:r>
              <a:rPr lang="en-US" dirty="0" err="1"/>
              <a:t>Bogat</a:t>
            </a:r>
            <a:r>
              <a:rPr lang="en-US" dirty="0"/>
              <a:t>, G. A., Callahan, C. M., Ruffing, V., &amp; Steffens, D. C. (2015). National Institutes of Health Pathways to Prevention Workshop: The Role of Opioids in the Treatment of Chronic Pain. Annals of Internal Medicine, 162(4), 295. https://doi.org/10.7326/M14-2775</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366AC3-B745-4AB6-A312-BA5B047CC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003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Schroeder AR, </a:t>
            </a:r>
            <a:r>
              <a:rPr lang="en-US" dirty="0" err="1"/>
              <a:t>Dehghan</a:t>
            </a:r>
            <a:r>
              <a:rPr lang="en-US" dirty="0"/>
              <a:t> M, Newman TB, Bentley JP, Park KT. Association of Opioid Prescriptions From Dental Clinicians for US Adolescents and Young Adults With Subsequent Opioid Use and Abuse. JAMA Intern Med. 2018;Epub ahead. doi:10.1001/jamainternmed.2018.5419</a:t>
            </a:r>
          </a:p>
          <a:p>
            <a:endParaRPr lang="en-US" dirty="0"/>
          </a:p>
        </p:txBody>
      </p:sp>
      <p:sp>
        <p:nvSpPr>
          <p:cNvPr id="4" name="Slide Number Placeholder 3"/>
          <p:cNvSpPr>
            <a:spLocks noGrp="1"/>
          </p:cNvSpPr>
          <p:nvPr>
            <p:ph type="sldNum" sz="quarter" idx="5"/>
          </p:nvPr>
        </p:nvSpPr>
        <p:spPr/>
        <p:txBody>
          <a:bodyPr/>
          <a:lstStyle/>
          <a:p>
            <a:fld id="{A9366AC3-B745-4AB6-A312-BA5B047CCD68}" type="slidenum">
              <a:rPr lang="en-US" smtClean="0"/>
              <a:t>47</a:t>
            </a:fld>
            <a:endParaRPr lang="en-US"/>
          </a:p>
        </p:txBody>
      </p:sp>
    </p:spTree>
    <p:extLst>
      <p:ext uri="{BB962C8B-B14F-4D97-AF65-F5344CB8AC3E}">
        <p14:creationId xmlns:p14="http://schemas.microsoft.com/office/powerpoint/2010/main" val="286929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role as facilitator was not because I was an expert in anything but had a broad knowledge in everything (pain, addiction, opioids). I will present this information today as a practicing physician. </a:t>
            </a:r>
          </a:p>
          <a:p>
            <a:r>
              <a:rPr lang="en-US" dirty="0"/>
              <a:t>I could go over this guideline item by item but that would not be helpful. I want to give you a basic understanding that you won’t forget that will help you use this guideline more effectively in your patient care. </a:t>
            </a:r>
          </a:p>
        </p:txBody>
      </p:sp>
      <p:sp>
        <p:nvSpPr>
          <p:cNvPr id="4" name="Slide Number Placeholder 3"/>
          <p:cNvSpPr>
            <a:spLocks noGrp="1"/>
          </p:cNvSpPr>
          <p:nvPr>
            <p:ph type="sldNum" sz="quarter" idx="10"/>
          </p:nvPr>
        </p:nvSpPr>
        <p:spPr/>
        <p:txBody>
          <a:bodyPr/>
          <a:lstStyle/>
          <a:p>
            <a:fld id="{A9366AC3-B745-4AB6-A312-BA5B047CCD68}" type="slidenum">
              <a:rPr lang="en-US" smtClean="0"/>
              <a:t>57</a:t>
            </a:fld>
            <a:endParaRPr lang="en-US"/>
          </a:p>
        </p:txBody>
      </p:sp>
    </p:spTree>
    <p:extLst>
      <p:ext uri="{BB962C8B-B14F-4D97-AF65-F5344CB8AC3E}">
        <p14:creationId xmlns:p14="http://schemas.microsoft.com/office/powerpoint/2010/main" val="413402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 summary slide. You won’t remember this but can refer back to it. </a:t>
            </a:r>
          </a:p>
        </p:txBody>
      </p:sp>
      <p:sp>
        <p:nvSpPr>
          <p:cNvPr id="4" name="Slide Number Placeholder 3"/>
          <p:cNvSpPr>
            <a:spLocks noGrp="1"/>
          </p:cNvSpPr>
          <p:nvPr>
            <p:ph type="sldNum" sz="quarter" idx="10"/>
          </p:nvPr>
        </p:nvSpPr>
        <p:spPr/>
        <p:txBody>
          <a:bodyPr/>
          <a:lstStyle/>
          <a:p>
            <a:fld id="{A9366AC3-B745-4AB6-A312-BA5B047CCD68}" type="slidenum">
              <a:rPr lang="en-US" smtClean="0"/>
              <a:t>58</a:t>
            </a:fld>
            <a:endParaRPr lang="en-US"/>
          </a:p>
        </p:txBody>
      </p:sp>
    </p:spTree>
    <p:extLst>
      <p:ext uri="{BB962C8B-B14F-4D97-AF65-F5344CB8AC3E}">
        <p14:creationId xmlns:p14="http://schemas.microsoft.com/office/powerpoint/2010/main" val="3231142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Baron, M., &amp; McDonald, P. (2006). Significant pain reduction in chronic pain patients after detoxification from high-dose opioids. J Opioid </a:t>
            </a:r>
            <a:r>
              <a:rPr lang="en-US" dirty="0" err="1"/>
              <a:t>Manag</a:t>
            </a:r>
            <a:r>
              <a:rPr lang="en-US" dirty="0"/>
              <a:t>, 2(5), 277–282. Retrieved from http://www.rsds.org/pdfsall/Baron_McDonald.pdf</a:t>
            </a:r>
          </a:p>
        </p:txBody>
      </p:sp>
      <p:sp>
        <p:nvSpPr>
          <p:cNvPr id="4" name="Slide Number Placeholder 3"/>
          <p:cNvSpPr>
            <a:spLocks noGrp="1"/>
          </p:cNvSpPr>
          <p:nvPr>
            <p:ph type="sldNum" sz="quarter" idx="10"/>
          </p:nvPr>
        </p:nvSpPr>
        <p:spPr/>
        <p:txBody>
          <a:bodyPr/>
          <a:lstStyle/>
          <a:p>
            <a:fld id="{C9AB57B4-D914-45E5-B5AF-19FB159A57DD}" type="slidenum">
              <a:rPr lang="en-US" smtClean="0"/>
              <a:t>65</a:t>
            </a:fld>
            <a:endParaRPr lang="en-US"/>
          </a:p>
        </p:txBody>
      </p:sp>
    </p:spTree>
    <p:extLst>
      <p:ext uri="{BB962C8B-B14F-4D97-AF65-F5344CB8AC3E}">
        <p14:creationId xmlns:p14="http://schemas.microsoft.com/office/powerpoint/2010/main" val="249698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DEF80A-AE83-4B92-8DB6-1237F4B8E395}"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45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A8977-7AD3-4C51-961B-286A1510FAF0}"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354048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6C1B6-A5EE-4F0F-892A-5397D455078E}"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4212171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DFBBC6-7FB2-4DFB-93FE-FA7E9E472570}"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79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91440" indent="-91440">
              <a:buFont typeface="Arial" panose="020B0604020202020204" pitchFamily="34" charset="0"/>
              <a:buChar char="•"/>
              <a:defRPr/>
            </a:lvl1pPr>
            <a:lvl2pPr marL="486918" indent="-285750">
              <a:buFont typeface="Arial" panose="020B0604020202020204" pitchFamily="34" charset="0"/>
              <a:buChar char="•"/>
              <a:defRPr/>
            </a:lvl2pPr>
            <a:lvl3pPr marL="669798" indent="-285750">
              <a:buFont typeface="Arial" panose="020B0604020202020204" pitchFamily="34" charset="0"/>
              <a:buChar char="•"/>
              <a:defRPr/>
            </a:lvl3pPr>
            <a:lvl4pPr marL="852678" indent="-285750">
              <a:buFont typeface="Arial" panose="020B0604020202020204" pitchFamily="34" charset="0"/>
              <a:buChar char="•"/>
              <a:defRPr/>
            </a:lvl4pPr>
            <a:lvl5pPr marL="1035558"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12"/>
          <p:cNvSpPr>
            <a:spLocks noGrp="1"/>
          </p:cNvSpPr>
          <p:nvPr>
            <p:ph type="dt" sz="half" idx="10"/>
          </p:nvPr>
        </p:nvSpPr>
        <p:spPr/>
        <p:txBody>
          <a:bodyPr/>
          <a:lstStyle/>
          <a:p>
            <a:fld id="{93080B5E-A12A-4055-9731-D9B52E818821}" type="datetime1">
              <a:rPr lang="en-US" smtClean="0"/>
              <a:t>4/19/2019</a:t>
            </a:fld>
            <a:endParaRPr lang="en-US"/>
          </a:p>
        </p:txBody>
      </p:sp>
      <p:sp>
        <p:nvSpPr>
          <p:cNvPr id="14" name="Footer Placeholder 13"/>
          <p:cNvSpPr>
            <a:spLocks noGrp="1"/>
          </p:cNvSpPr>
          <p:nvPr>
            <p:ph type="ftr" sz="quarter" idx="11"/>
          </p:nvPr>
        </p:nvSpPr>
        <p:spPr/>
        <p:txBody>
          <a:bodyPr/>
          <a:lstStyle/>
          <a:p>
            <a:r>
              <a:rPr lang="en-US"/>
              <a:t>TEATER HEALTH SOLUTIONS</a:t>
            </a:r>
          </a:p>
        </p:txBody>
      </p:sp>
      <p:sp>
        <p:nvSpPr>
          <p:cNvPr id="15" name="Slide Number Placeholder 14"/>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909084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BA20FE-DBD5-40E9-9AF5-FBEC23EE7653}"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094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D0F412-6624-43D5-A86F-DAB89382F03F}" type="datetime1">
              <a:rPr lang="en-US" smtClean="0"/>
              <a:t>4/19/2019</a:t>
            </a:fld>
            <a:endParaRPr lang="en-US"/>
          </a:p>
        </p:txBody>
      </p:sp>
      <p:sp>
        <p:nvSpPr>
          <p:cNvPr id="6" name="Footer Placeholder 5"/>
          <p:cNvSpPr>
            <a:spLocks noGrp="1"/>
          </p:cNvSpPr>
          <p:nvPr>
            <p:ph type="ftr" sz="quarter" idx="11"/>
          </p:nvPr>
        </p:nvSpPr>
        <p:spPr/>
        <p:txBody>
          <a:bodyPr/>
          <a:lstStyle/>
          <a:p>
            <a:r>
              <a:rPr lang="en-US"/>
              <a:t>TEATER HEALTH SOLUTIONS</a:t>
            </a:r>
          </a:p>
        </p:txBody>
      </p:sp>
      <p:sp>
        <p:nvSpPr>
          <p:cNvPr id="7" name="Slide Number Placeholder 6"/>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2764048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5E0C80-E5A3-456D-861B-5F5E90580AC0}" type="datetime1">
              <a:rPr lang="en-US" smtClean="0"/>
              <a:t>4/19/2019</a:t>
            </a:fld>
            <a:endParaRPr lang="en-US"/>
          </a:p>
        </p:txBody>
      </p:sp>
      <p:sp>
        <p:nvSpPr>
          <p:cNvPr id="8" name="Footer Placeholder 7"/>
          <p:cNvSpPr>
            <a:spLocks noGrp="1"/>
          </p:cNvSpPr>
          <p:nvPr>
            <p:ph type="ftr" sz="quarter" idx="11"/>
          </p:nvPr>
        </p:nvSpPr>
        <p:spPr/>
        <p:txBody>
          <a:bodyPr/>
          <a:lstStyle/>
          <a:p>
            <a:r>
              <a:rPr lang="en-US"/>
              <a:t>TEATER HEALTH SOLUTIONS</a:t>
            </a:r>
          </a:p>
        </p:txBody>
      </p:sp>
      <p:sp>
        <p:nvSpPr>
          <p:cNvPr id="9" name="Slide Number Placeholder 8"/>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2953804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2C7C2E-8DE8-48B2-8867-6B9A95B750D4}" type="datetime1">
              <a:rPr lang="en-US" smtClean="0"/>
              <a:t>4/19/2019</a:t>
            </a:fld>
            <a:endParaRPr lang="en-US"/>
          </a:p>
        </p:txBody>
      </p:sp>
      <p:sp>
        <p:nvSpPr>
          <p:cNvPr id="4" name="Footer Placeholder 3"/>
          <p:cNvSpPr>
            <a:spLocks noGrp="1"/>
          </p:cNvSpPr>
          <p:nvPr>
            <p:ph type="ftr" sz="quarter" idx="11"/>
          </p:nvPr>
        </p:nvSpPr>
        <p:spPr/>
        <p:txBody>
          <a:bodyPr/>
          <a:lstStyle/>
          <a:p>
            <a:r>
              <a:rPr lang="en-US"/>
              <a:t>TEATER HEALTH SOLUTIONS</a:t>
            </a:r>
          </a:p>
        </p:txBody>
      </p:sp>
      <p:sp>
        <p:nvSpPr>
          <p:cNvPr id="5" name="Slide Number Placeholder 4"/>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1496701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0E69B1E-C939-4C2D-B70A-C1B159F2ECE3}" type="datetime1">
              <a:rPr lang="en-US" smtClean="0"/>
              <a:t>4/19/2019</a:t>
            </a:fld>
            <a:endParaRPr lang="en-US"/>
          </a:p>
        </p:txBody>
      </p:sp>
      <p:sp>
        <p:nvSpPr>
          <p:cNvPr id="8" name="Footer Placeholder 7"/>
          <p:cNvSpPr>
            <a:spLocks noGrp="1"/>
          </p:cNvSpPr>
          <p:nvPr>
            <p:ph type="ftr" sz="quarter" idx="11"/>
          </p:nvPr>
        </p:nvSpPr>
        <p:spPr/>
        <p:txBody>
          <a:bodyPr/>
          <a:lstStyle>
            <a:lvl1pPr>
              <a:defRPr sz="1200">
                <a:solidFill>
                  <a:schemeClr val="bg1"/>
                </a:solidFill>
              </a:defRPr>
            </a:lvl1pPr>
          </a:lstStyle>
          <a:p>
            <a:r>
              <a:rPr lang="en-US"/>
              <a:t>TEATER HEALTH SOLUTIONS</a:t>
            </a:r>
            <a:endParaRPr lang="en-US" dirty="0"/>
          </a:p>
        </p:txBody>
      </p:sp>
      <p:sp>
        <p:nvSpPr>
          <p:cNvPr id="9" name="Slide Number Placeholder 8"/>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1418150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3C963D0-25DC-4C64-8243-BDE2991A711F}" type="datetime1">
              <a:rPr lang="en-US" smtClean="0"/>
              <a:t>4/19/2019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solidFill>
                  <a:srgbClr val="344068"/>
                </a:solidFill>
              </a:rPr>
              <a:t>TEATER HEALTH SOLUTIONS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1D238E1-1ACC-402D-A297-A6F263CC65FA}" type="slidenum">
              <a:rPr lang="en-US" smtClean="0">
                <a:solidFill>
                  <a:srgbClr val="344068"/>
                </a:solidFill>
              </a:rPr>
              <a:pPr/>
              <a:t>‹#›</a:t>
            </a:fld>
            <a:endParaRPr lang="en-US">
              <a:solidFill>
                <a:srgbClr val="344068"/>
              </a:solidFill>
            </a:endParaRPr>
          </a:p>
        </p:txBody>
      </p:sp>
    </p:spTree>
    <p:extLst>
      <p:ext uri="{BB962C8B-B14F-4D97-AF65-F5344CB8AC3E}">
        <p14:creationId xmlns:p14="http://schemas.microsoft.com/office/powerpoint/2010/main" val="3142716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91440" indent="-91440">
              <a:buFont typeface="Arial" panose="020B0604020202020204" pitchFamily="34" charset="0"/>
              <a:buChar char="•"/>
              <a:defRPr sz="24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6255241-7899-4B5B-BA3A-56C83DFB9201}"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851745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850C8B-6A03-40A3-9733-18190F82FCA1}" type="datetime1">
              <a:rPr lang="en-US" smtClean="0"/>
              <a:t>4/19/2019</a:t>
            </a:fld>
            <a:endParaRPr lang="en-US"/>
          </a:p>
        </p:txBody>
      </p:sp>
      <p:sp>
        <p:nvSpPr>
          <p:cNvPr id="6" name="Footer Placeholder 5"/>
          <p:cNvSpPr>
            <a:spLocks noGrp="1"/>
          </p:cNvSpPr>
          <p:nvPr>
            <p:ph type="ftr" sz="quarter" idx="11"/>
          </p:nvPr>
        </p:nvSpPr>
        <p:spPr/>
        <p:txBody>
          <a:bodyPr/>
          <a:lstStyle/>
          <a:p>
            <a:r>
              <a:rPr lang="en-US"/>
              <a:t>TEATER HEALTH SOLUTIONS</a:t>
            </a:r>
          </a:p>
        </p:txBody>
      </p:sp>
      <p:sp>
        <p:nvSpPr>
          <p:cNvPr id="7" name="Slide Number Placeholder 6"/>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2364178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A27F25-0939-477D-96F0-E0AB9957D783}"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653390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1AF25-6C9C-44A9-9C48-B2B361BAAB9B}"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699704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427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92163" y="41275"/>
            <a:ext cx="7570787" cy="1411288"/>
          </a:xfrm>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a:defRPr/>
            </a:pPr>
            <a:fld id="{D50656C7-5C19-41F7-9089-1ECA5D8F1796}" type="datetime1">
              <a:rPr lang="en-US" altLang="en-US" smtClean="0"/>
              <a:t>4/19/2019</a:t>
            </a:fld>
            <a:endParaRPr lang="en-US" sz="1800" b="0">
              <a:solidFill>
                <a:schemeClr val="tx1"/>
              </a:solidFill>
            </a:endParaRPr>
          </a:p>
        </p:txBody>
      </p:sp>
      <p:sp>
        <p:nvSpPr>
          <p:cNvPr id="4" name="Slide Number Placeholder 5"/>
          <p:cNvSpPr>
            <a:spLocks noGrp="1" noChangeArrowheads="1"/>
          </p:cNvSpPr>
          <p:nvPr>
            <p:ph type="sldNum" sz="quarter" idx="11"/>
          </p:nvPr>
        </p:nvSpPr>
        <p:spPr>
          <a:ln/>
        </p:spPr>
        <p:txBody>
          <a:bodyPr/>
          <a:lstStyle>
            <a:lvl1pPr>
              <a:defRPr/>
            </a:lvl1pPr>
          </a:lstStyle>
          <a:p>
            <a:fld id="{BD75F58C-1303-4D6B-8C5D-1C4EF38789E9}" type="slidenum">
              <a:rPr lang="en-US" altLang="en-US"/>
              <a:pPr/>
              <a:t>‹#›</a:t>
            </a:fld>
            <a:endParaRPr lang="en-US" altLang="en-US" sz="1800" b="0">
              <a:solidFill>
                <a:schemeClr val="tx1"/>
              </a:solidFill>
            </a:endParaRPr>
          </a:p>
        </p:txBody>
      </p:sp>
      <p:sp>
        <p:nvSpPr>
          <p:cNvPr id="5" name="Footer Placeholder 4"/>
          <p:cNvSpPr>
            <a:spLocks noGrp="1" noChangeArrowheads="1"/>
          </p:cNvSpPr>
          <p:nvPr>
            <p:ph type="ftr" sz="quarter" idx="12"/>
          </p:nvPr>
        </p:nvSpPr>
        <p:spPr>
          <a:ln/>
        </p:spPr>
        <p:txBody>
          <a:bodyPr/>
          <a:lstStyle>
            <a:lvl1pPr>
              <a:defRPr/>
            </a:lvl1pPr>
          </a:lstStyle>
          <a:p>
            <a:pPr>
              <a:defRPr/>
            </a:pPr>
            <a:r>
              <a:rPr lang="en-US"/>
              <a:t>TEATER HEALTH SOLUTIONS</a:t>
            </a:r>
          </a:p>
        </p:txBody>
      </p:sp>
    </p:spTree>
    <p:extLst>
      <p:ext uri="{BB962C8B-B14F-4D97-AF65-F5344CB8AC3E}">
        <p14:creationId xmlns:p14="http://schemas.microsoft.com/office/powerpoint/2010/main" val="3548667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2F7AA3-3C01-4B14-8FFC-A3D597B7B008}"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070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DFEF93-11FA-48A9-8F36-252DF49613D7}"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1693520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3F4D62-C86E-4524-A2A2-50F2E5A5C65D}"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749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D09495-B26E-4084-B0CD-AAB3047090E5}" type="datetime1">
              <a:rPr lang="en-US" smtClean="0"/>
              <a:t>4/19/2019</a:t>
            </a:fld>
            <a:endParaRPr lang="en-US"/>
          </a:p>
        </p:txBody>
      </p:sp>
      <p:sp>
        <p:nvSpPr>
          <p:cNvPr id="6" name="Footer Placeholder 5"/>
          <p:cNvSpPr>
            <a:spLocks noGrp="1"/>
          </p:cNvSpPr>
          <p:nvPr>
            <p:ph type="ftr" sz="quarter" idx="11"/>
          </p:nvPr>
        </p:nvSpPr>
        <p:spPr/>
        <p:txBody>
          <a:bodyPr/>
          <a:lstStyle/>
          <a:p>
            <a:r>
              <a:rPr lang="en-US"/>
              <a:t>TEATER HEALTH SOLUTIONS</a:t>
            </a:r>
          </a:p>
        </p:txBody>
      </p:sp>
      <p:sp>
        <p:nvSpPr>
          <p:cNvPr id="7" name="Slide Number Placeholder 6"/>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2087652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C90B95-1842-4E12-9E69-E88EB7CA8D9A}" type="datetime1">
              <a:rPr lang="en-US" smtClean="0"/>
              <a:t>4/19/2019</a:t>
            </a:fld>
            <a:endParaRPr lang="en-US"/>
          </a:p>
        </p:txBody>
      </p:sp>
      <p:sp>
        <p:nvSpPr>
          <p:cNvPr id="8" name="Footer Placeholder 7"/>
          <p:cNvSpPr>
            <a:spLocks noGrp="1"/>
          </p:cNvSpPr>
          <p:nvPr>
            <p:ph type="ftr" sz="quarter" idx="11"/>
          </p:nvPr>
        </p:nvSpPr>
        <p:spPr/>
        <p:txBody>
          <a:bodyPr/>
          <a:lstStyle/>
          <a:p>
            <a:r>
              <a:rPr lang="en-US"/>
              <a:t>TEATER HEALTH SOLUTIONS</a:t>
            </a:r>
          </a:p>
        </p:txBody>
      </p:sp>
      <p:sp>
        <p:nvSpPr>
          <p:cNvPr id="9" name="Slide Number Placeholder 8"/>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2946093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459542-AC00-44AB-BCA7-5B99ED1EC93C}"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977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780B29-2F33-4927-9277-58CFA3ABE9FD}" type="datetime1">
              <a:rPr lang="en-US" smtClean="0"/>
              <a:t>4/19/2019</a:t>
            </a:fld>
            <a:endParaRPr lang="en-US"/>
          </a:p>
        </p:txBody>
      </p:sp>
      <p:sp>
        <p:nvSpPr>
          <p:cNvPr id="4" name="Footer Placeholder 3"/>
          <p:cNvSpPr>
            <a:spLocks noGrp="1"/>
          </p:cNvSpPr>
          <p:nvPr>
            <p:ph type="ftr" sz="quarter" idx="11"/>
          </p:nvPr>
        </p:nvSpPr>
        <p:spPr/>
        <p:txBody>
          <a:bodyPr/>
          <a:lstStyle/>
          <a:p>
            <a:r>
              <a:rPr lang="en-US"/>
              <a:t>TEATER HEALTH SOLUTIONS</a:t>
            </a:r>
          </a:p>
        </p:txBody>
      </p:sp>
      <p:sp>
        <p:nvSpPr>
          <p:cNvPr id="5" name="Slide Number Placeholder 4"/>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1824456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B851602-0978-4360-9374-10617301DC1E}" type="datetime1">
              <a:rPr lang="en-US" smtClean="0"/>
              <a:t>4/19/2019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TEATER HEALTH SOLUTIONS</a:t>
            </a:r>
          </a:p>
        </p:txBody>
      </p:sp>
      <p:sp>
        <p:nvSpPr>
          <p:cNvPr id="9" name="Slide Number Placeholder 8"/>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3537180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92F85D0-FD30-49FD-9771-7BE634048841}" type="datetime1">
              <a:rPr lang="en-US" smtClean="0"/>
              <a:t>4/19/2019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solidFill>
                  <a:srgbClr val="344068"/>
                </a:solidFill>
              </a:rPr>
              <a:t>TEATER HEALTH SOLUTIONS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1D238E1-1ACC-402D-A297-A6F263CC65FA}" type="slidenum">
              <a:rPr lang="en-US" smtClean="0">
                <a:solidFill>
                  <a:srgbClr val="344068"/>
                </a:solidFill>
              </a:rPr>
              <a:pPr/>
              <a:t>‹#›</a:t>
            </a:fld>
            <a:endParaRPr lang="en-US">
              <a:solidFill>
                <a:srgbClr val="344068"/>
              </a:solidFill>
            </a:endParaRPr>
          </a:p>
        </p:txBody>
      </p:sp>
    </p:spTree>
    <p:extLst>
      <p:ext uri="{BB962C8B-B14F-4D97-AF65-F5344CB8AC3E}">
        <p14:creationId xmlns:p14="http://schemas.microsoft.com/office/powerpoint/2010/main" val="2683454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54FD7E-4433-4CCD-A2B9-2160F011C74E}" type="datetime1">
              <a:rPr lang="en-US" smtClean="0"/>
              <a:t>4/19/2019</a:t>
            </a:fld>
            <a:endParaRPr lang="en-US"/>
          </a:p>
        </p:txBody>
      </p:sp>
      <p:sp>
        <p:nvSpPr>
          <p:cNvPr id="6" name="Footer Placeholder 5"/>
          <p:cNvSpPr>
            <a:spLocks noGrp="1"/>
          </p:cNvSpPr>
          <p:nvPr>
            <p:ph type="ftr" sz="quarter" idx="11"/>
          </p:nvPr>
        </p:nvSpPr>
        <p:spPr/>
        <p:txBody>
          <a:bodyPr/>
          <a:lstStyle/>
          <a:p>
            <a:r>
              <a:rPr lang="en-US"/>
              <a:t>TEATER HEALTH SOLUTIONS</a:t>
            </a:r>
          </a:p>
        </p:txBody>
      </p:sp>
      <p:sp>
        <p:nvSpPr>
          <p:cNvPr id="7" name="Slide Number Placeholder 6"/>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3156846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E6679-E8ED-4CCA-A6C1-C2B2D9962DBB}"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1762948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6858AB-010C-402F-BB01-F8167E56AE65}" type="datetime1">
              <a:rPr lang="en-US" smtClean="0"/>
              <a:t>4/19/2019</a:t>
            </a:fld>
            <a:endParaRPr lang="en-US"/>
          </a:p>
        </p:txBody>
      </p:sp>
      <p:sp>
        <p:nvSpPr>
          <p:cNvPr id="5" name="Footer Placeholder 4"/>
          <p:cNvSpPr>
            <a:spLocks noGrp="1"/>
          </p:cNvSpPr>
          <p:nvPr>
            <p:ph type="ftr" sz="quarter" idx="11"/>
          </p:nvPr>
        </p:nvSpPr>
        <p:spPr/>
        <p:txBody>
          <a:bodyPr/>
          <a:lstStyle/>
          <a:p>
            <a:r>
              <a:rPr lang="en-US"/>
              <a:t>TEATER HEALTH SOLUTIONS</a:t>
            </a:r>
          </a:p>
        </p:txBody>
      </p:sp>
      <p:sp>
        <p:nvSpPr>
          <p:cNvPr id="6" name="Slide Number Placeholder 5"/>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33446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F306B6-F4C4-4A42-9478-E12A4AA385BE}" type="datetime1">
              <a:rPr lang="en-US" smtClean="0"/>
              <a:t>4/19/2019</a:t>
            </a:fld>
            <a:endParaRPr lang="en-US"/>
          </a:p>
        </p:txBody>
      </p:sp>
      <p:sp>
        <p:nvSpPr>
          <p:cNvPr id="6" name="Footer Placeholder 5"/>
          <p:cNvSpPr>
            <a:spLocks noGrp="1"/>
          </p:cNvSpPr>
          <p:nvPr>
            <p:ph type="ftr" sz="quarter" idx="11"/>
          </p:nvPr>
        </p:nvSpPr>
        <p:spPr/>
        <p:txBody>
          <a:bodyPr/>
          <a:lstStyle/>
          <a:p>
            <a:r>
              <a:rPr lang="en-US"/>
              <a:t>TEATER HEALTH SOLUTIONS</a:t>
            </a:r>
          </a:p>
        </p:txBody>
      </p:sp>
      <p:sp>
        <p:nvSpPr>
          <p:cNvPr id="7" name="Slide Number Placeholder 6"/>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2202594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D54311-78ED-4173-9DD5-31E2BFE98EE0}" type="datetime1">
              <a:rPr lang="en-US" smtClean="0"/>
              <a:t>4/19/2019</a:t>
            </a:fld>
            <a:endParaRPr lang="en-US"/>
          </a:p>
        </p:txBody>
      </p:sp>
      <p:sp>
        <p:nvSpPr>
          <p:cNvPr id="8" name="Footer Placeholder 7"/>
          <p:cNvSpPr>
            <a:spLocks noGrp="1"/>
          </p:cNvSpPr>
          <p:nvPr>
            <p:ph type="ftr" sz="quarter" idx="11"/>
          </p:nvPr>
        </p:nvSpPr>
        <p:spPr/>
        <p:txBody>
          <a:bodyPr/>
          <a:lstStyle/>
          <a:p>
            <a:r>
              <a:rPr lang="en-US"/>
              <a:t>TEATER HEALTH SOLUTIONS</a:t>
            </a:r>
          </a:p>
        </p:txBody>
      </p:sp>
      <p:sp>
        <p:nvSpPr>
          <p:cNvPr id="9" name="Slide Number Placeholder 8"/>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274215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414DBA-A14D-4F79-98B7-E39A05393C38}" type="datetime1">
              <a:rPr lang="en-US" smtClean="0"/>
              <a:t>4/19/2019</a:t>
            </a:fld>
            <a:endParaRPr lang="en-US"/>
          </a:p>
        </p:txBody>
      </p:sp>
      <p:sp>
        <p:nvSpPr>
          <p:cNvPr id="4" name="Footer Placeholder 3"/>
          <p:cNvSpPr>
            <a:spLocks noGrp="1"/>
          </p:cNvSpPr>
          <p:nvPr>
            <p:ph type="ftr" sz="quarter" idx="11"/>
          </p:nvPr>
        </p:nvSpPr>
        <p:spPr/>
        <p:txBody>
          <a:bodyPr/>
          <a:lstStyle/>
          <a:p>
            <a:r>
              <a:rPr lang="en-US"/>
              <a:t>TEATER HEALTH SOLUTIONS</a:t>
            </a:r>
          </a:p>
        </p:txBody>
      </p:sp>
      <p:sp>
        <p:nvSpPr>
          <p:cNvPr id="5" name="Slide Number Placeholder 4"/>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285875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DE74AD0-6D10-4A26-B299-1D5FC7DE2885}" type="datetime1">
              <a:rPr lang="en-US" smtClean="0"/>
              <a:t>4/19/2019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TEATER HEALTH SOLUTIONS</a:t>
            </a:r>
          </a:p>
        </p:txBody>
      </p:sp>
      <p:sp>
        <p:nvSpPr>
          <p:cNvPr id="9" name="Slide Number Placeholder 8"/>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1279476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14D8492-05A9-4A94-9100-8559D24C82A9}" type="datetime1">
              <a:rPr lang="en-US" smtClean="0"/>
              <a:t>4/19/2019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solidFill>
                  <a:srgbClr val="344068"/>
                </a:solidFill>
              </a:rPr>
              <a:t>TEATER HEALTH SOLUTIONS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1D238E1-1ACC-402D-A297-A6F263CC65FA}" type="slidenum">
              <a:rPr lang="en-US" smtClean="0">
                <a:solidFill>
                  <a:srgbClr val="344068"/>
                </a:solidFill>
              </a:rPr>
              <a:pPr/>
              <a:t>‹#›</a:t>
            </a:fld>
            <a:endParaRPr lang="en-US">
              <a:solidFill>
                <a:srgbClr val="344068"/>
              </a:solidFill>
            </a:endParaRPr>
          </a:p>
        </p:txBody>
      </p:sp>
    </p:spTree>
    <p:extLst>
      <p:ext uri="{BB962C8B-B14F-4D97-AF65-F5344CB8AC3E}">
        <p14:creationId xmlns:p14="http://schemas.microsoft.com/office/powerpoint/2010/main" val="3990169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73623A-E6C1-493E-85B4-07EEEE5BF6EC}" type="datetime1">
              <a:rPr lang="en-US" smtClean="0"/>
              <a:t>4/19/2019</a:t>
            </a:fld>
            <a:endParaRPr lang="en-US"/>
          </a:p>
        </p:txBody>
      </p:sp>
      <p:sp>
        <p:nvSpPr>
          <p:cNvPr id="6" name="Footer Placeholder 5"/>
          <p:cNvSpPr>
            <a:spLocks noGrp="1"/>
          </p:cNvSpPr>
          <p:nvPr>
            <p:ph type="ftr" sz="quarter" idx="11"/>
          </p:nvPr>
        </p:nvSpPr>
        <p:spPr/>
        <p:txBody>
          <a:bodyPr/>
          <a:lstStyle/>
          <a:p>
            <a:r>
              <a:rPr lang="en-US"/>
              <a:t>TEATER HEALTH SOLUTIONS</a:t>
            </a:r>
          </a:p>
        </p:txBody>
      </p:sp>
      <p:sp>
        <p:nvSpPr>
          <p:cNvPr id="7" name="Slide Number Placeholder 6"/>
          <p:cNvSpPr>
            <a:spLocks noGrp="1"/>
          </p:cNvSpPr>
          <p:nvPr>
            <p:ph type="sldNum" sz="quarter" idx="12"/>
          </p:nvPr>
        </p:nvSpPr>
        <p:spPr/>
        <p:txBody>
          <a:bodyPr/>
          <a:lstStyle/>
          <a:p>
            <a:fld id="{21D238E1-1ACC-402D-A297-A6F263CC65FA}" type="slidenum">
              <a:rPr lang="en-US" smtClean="0"/>
              <a:pPr/>
              <a:t>‹#›</a:t>
            </a:fld>
            <a:endParaRPr lang="en-US"/>
          </a:p>
        </p:txBody>
      </p:sp>
    </p:spTree>
    <p:extLst>
      <p:ext uri="{BB962C8B-B14F-4D97-AF65-F5344CB8AC3E}">
        <p14:creationId xmlns:p14="http://schemas.microsoft.com/office/powerpoint/2010/main" val="4219297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FCA839D-C0EF-4834-A558-B715A31D7144}" type="datetime1">
              <a:rPr lang="en-US" smtClean="0"/>
              <a:t>4/19/2019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TEATER HEALTH SOLUTIONS</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1D238E1-1ACC-402D-A297-A6F263CC65FA}"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2798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BD226386-EC4B-4041-BD2E-1F6BCB0E9296}" type="datetime1">
              <a:rPr lang="en-US" smtClean="0"/>
              <a:t>4/19/2019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TEATER HEALTH SOLUTIONS</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1D238E1-1ACC-402D-A297-A6F263CC65FA}"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46255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ABD1A4B-3915-433C-AE79-BC051A044D0F}" type="datetime1">
              <a:rPr lang="en-US" smtClean="0"/>
              <a:t>4/19/2019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TEATER HEALTH SOLUTIONS</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1D238E1-1ACC-402D-A297-A6F263CC65FA}"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3543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27.png"/><Relationship Id="rId18" Type="http://schemas.openxmlformats.org/officeDocument/2006/relationships/customXml" Target="../ink/ink9.xml"/><Relationship Id="rId26" Type="http://schemas.openxmlformats.org/officeDocument/2006/relationships/customXml" Target="../ink/ink13.xml"/><Relationship Id="rId3" Type="http://schemas.openxmlformats.org/officeDocument/2006/relationships/image" Target="../media/image22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customXml" Target="../ink/ink6.xml"/><Relationship Id="rId17" Type="http://schemas.openxmlformats.org/officeDocument/2006/relationships/image" Target="../media/image29.png"/><Relationship Id="rId25" Type="http://schemas.openxmlformats.org/officeDocument/2006/relationships/image" Target="../media/image33.png"/><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customXml" Target="../ink/ink14.xml"/><Relationship Id="rId1" Type="http://schemas.openxmlformats.org/officeDocument/2006/relationships/slideLayout" Target="../slideLayouts/slideLayout24.xml"/><Relationship Id="rId6" Type="http://schemas.openxmlformats.org/officeDocument/2006/relationships/customXml" Target="../ink/ink3.xml"/><Relationship Id="rId11" Type="http://schemas.openxmlformats.org/officeDocument/2006/relationships/image" Target="../media/image26.png"/><Relationship Id="rId24" Type="http://schemas.openxmlformats.org/officeDocument/2006/relationships/customXml" Target="../ink/ink12.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image" Target="../media/image14.png"/><Relationship Id="rId10" Type="http://schemas.openxmlformats.org/officeDocument/2006/relationships/customXml" Target="../ink/ink5.xml"/><Relationship Id="rId19" Type="http://schemas.openxmlformats.org/officeDocument/2006/relationships/image" Target="../media/image30.png"/><Relationship Id="rId4" Type="http://schemas.openxmlformats.org/officeDocument/2006/relationships/customXml" Target="../ink/ink2.xml"/><Relationship Id="rId9" Type="http://schemas.openxmlformats.org/officeDocument/2006/relationships/image" Target="../media/image25.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160.png"/><Relationship Id="rId30"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27.png"/><Relationship Id="rId18" Type="http://schemas.openxmlformats.org/officeDocument/2006/relationships/customXml" Target="../ink/ink23.xml"/><Relationship Id="rId3" Type="http://schemas.openxmlformats.org/officeDocument/2006/relationships/image" Target="../media/image220.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customXml" Target="../ink/ink20.xml"/><Relationship Id="rId17" Type="http://schemas.openxmlformats.org/officeDocument/2006/relationships/image" Target="../media/image29.png"/><Relationship Id="rId25" Type="http://schemas.openxmlformats.org/officeDocument/2006/relationships/image" Target="../media/image33.png"/><Relationship Id="rId2" Type="http://schemas.openxmlformats.org/officeDocument/2006/relationships/customXml" Target="../ink/ink15.xml"/><Relationship Id="rId16" Type="http://schemas.openxmlformats.org/officeDocument/2006/relationships/customXml" Target="../ink/ink22.xml"/><Relationship Id="rId20" Type="http://schemas.openxmlformats.org/officeDocument/2006/relationships/customXml" Target="../ink/ink24.xml"/><Relationship Id="rId1" Type="http://schemas.openxmlformats.org/officeDocument/2006/relationships/slideLayout" Target="../slideLayouts/slideLayout24.xml"/><Relationship Id="rId6" Type="http://schemas.openxmlformats.org/officeDocument/2006/relationships/customXml" Target="../ink/ink17.xml"/><Relationship Id="rId11" Type="http://schemas.openxmlformats.org/officeDocument/2006/relationships/image" Target="../media/image26.png"/><Relationship Id="rId24" Type="http://schemas.openxmlformats.org/officeDocument/2006/relationships/customXml" Target="../ink/ink26.xml"/><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32.png"/><Relationship Id="rId10" Type="http://schemas.openxmlformats.org/officeDocument/2006/relationships/customXml" Target="../ink/ink19.xml"/><Relationship Id="rId19" Type="http://schemas.openxmlformats.org/officeDocument/2006/relationships/image" Target="../media/image30.png"/><Relationship Id="rId4" Type="http://schemas.openxmlformats.org/officeDocument/2006/relationships/customXml" Target="../ink/ink16.xml"/><Relationship Id="rId9" Type="http://schemas.openxmlformats.org/officeDocument/2006/relationships/image" Target="../media/image25.png"/><Relationship Id="rId14" Type="http://schemas.openxmlformats.org/officeDocument/2006/relationships/customXml" Target="../ink/ink21.xml"/><Relationship Id="rId22" Type="http://schemas.openxmlformats.org/officeDocument/2006/relationships/customXml" Target="../ink/ink25.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m/url?sa=i&amp;rct=j&amp;q=&amp;esrc=s&amp;frm=1&amp;source=images&amp;cd=&amp;cad=rja&amp;docid=YdzaHPrwwWCBUM&amp;tbnid=m7LhSjOJQ1ILIM:&amp;ved=0CAUQjRw&amp;url=http://theformofmoney-mammon.blogspot.com/2012/05/opium-in-news.html&amp;ei=mzp2Uv3cNuPkyQHJtoG4Ag&amp;bvm=bv.55819444,d.b2I&amp;psig=AFQjCNH9HeTKRc5lF8TSSX-oIQ_EZDERMg&amp;ust=1383566358179710"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cdc.gov/drugoverdose/prescribing/guideline.html"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66800"/>
            <a:ext cx="7721600" cy="3124200"/>
          </a:xfrm>
        </p:spPr>
        <p:txBody>
          <a:bodyPr>
            <a:normAutofit/>
          </a:bodyPr>
          <a:lstStyle/>
          <a:p>
            <a:r>
              <a:rPr lang="en-US" sz="7300" dirty="0"/>
              <a:t>Opioids, Pain, and Addiction</a:t>
            </a:r>
            <a:br>
              <a:rPr lang="en-US" sz="1800" dirty="0"/>
            </a:br>
            <a:br>
              <a:rPr lang="en-US" sz="1800" dirty="0"/>
            </a:br>
            <a:r>
              <a:rPr lang="en-US" sz="1800" dirty="0"/>
              <a:t>CDC, NACCHO, NaRCAD</a:t>
            </a:r>
            <a:br>
              <a:rPr lang="en-US" sz="1800" dirty="0"/>
            </a:br>
            <a:r>
              <a:rPr lang="en-US" sz="1800" dirty="0"/>
              <a:t>April 10, 2019</a:t>
            </a:r>
            <a:endParaRPr lang="en-US" sz="2000" dirty="0"/>
          </a:p>
        </p:txBody>
      </p:sp>
      <p:sp>
        <p:nvSpPr>
          <p:cNvPr id="3" name="Subtitle 2"/>
          <p:cNvSpPr>
            <a:spLocks noGrp="1"/>
          </p:cNvSpPr>
          <p:nvPr>
            <p:ph type="subTitle" idx="1"/>
          </p:nvPr>
        </p:nvSpPr>
        <p:spPr>
          <a:xfrm>
            <a:off x="1219200" y="4495800"/>
            <a:ext cx="6019800" cy="685800"/>
          </a:xfrm>
        </p:spPr>
        <p:txBody>
          <a:bodyPr>
            <a:normAutofit fontScale="55000" lnSpcReduction="20000"/>
          </a:bodyPr>
          <a:lstStyle/>
          <a:p>
            <a:endParaRPr lang="en-US" dirty="0"/>
          </a:p>
          <a:p>
            <a:r>
              <a:rPr lang="en-US" sz="4000" dirty="0"/>
              <a:t>Don </a:t>
            </a:r>
            <a:r>
              <a:rPr lang="en-US" sz="4000"/>
              <a:t>Teater MD, mph</a:t>
            </a:r>
            <a:endParaRPr lang="en-US" sz="4000" dirty="0"/>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081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B57FB-C273-4AB4-B6E7-B1FC29884CF3}"/>
              </a:ext>
            </a:extLst>
          </p:cNvPr>
          <p:cNvSpPr>
            <a:spLocks noGrp="1"/>
          </p:cNvSpPr>
          <p:nvPr>
            <p:ph type="title"/>
          </p:nvPr>
        </p:nvSpPr>
        <p:spPr>
          <a:xfrm>
            <a:off x="822960" y="758952"/>
            <a:ext cx="7543800" cy="3271765"/>
          </a:xfrm>
        </p:spPr>
        <p:txBody>
          <a:bodyPr/>
          <a:lstStyle/>
          <a:p>
            <a:pPr algn="ctr"/>
            <a:r>
              <a:rPr lang="en-US" u="sng" dirty="0"/>
              <a:t>PAIN</a:t>
            </a:r>
          </a:p>
        </p:txBody>
      </p:sp>
      <p:sp>
        <p:nvSpPr>
          <p:cNvPr id="5" name="Text Placeholder 4">
            <a:extLst>
              <a:ext uri="{FF2B5EF4-FFF2-40B4-BE49-F238E27FC236}">
                <a16:creationId xmlns:a16="http://schemas.microsoft.com/office/drawing/2014/main" id="{99AD0111-9437-48BE-8CA2-91804C2C950C}"/>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290DA4DA-EF51-4242-A53B-4D8652E6C846}"/>
              </a:ext>
            </a:extLst>
          </p:cNvPr>
          <p:cNvSpPr>
            <a:spLocks noGrp="1"/>
          </p:cNvSpPr>
          <p:nvPr>
            <p:ph type="ftr" sz="quarter" idx="11"/>
          </p:nvPr>
        </p:nvSpPr>
        <p:spPr/>
        <p:txBody>
          <a:bodyPr/>
          <a:lstStyle/>
          <a:p>
            <a:r>
              <a:rPr lang="en-US"/>
              <a:t>TEATER HEALTH SOLUTIONS</a:t>
            </a:r>
          </a:p>
        </p:txBody>
      </p:sp>
      <p:sp>
        <p:nvSpPr>
          <p:cNvPr id="3" name="Slide Number Placeholder 2">
            <a:extLst>
              <a:ext uri="{FF2B5EF4-FFF2-40B4-BE49-F238E27FC236}">
                <a16:creationId xmlns:a16="http://schemas.microsoft.com/office/drawing/2014/main" id="{037D430D-C69F-4C3D-97F3-78A8147509DF}"/>
              </a:ext>
            </a:extLst>
          </p:cNvPr>
          <p:cNvSpPr>
            <a:spLocks noGrp="1"/>
          </p:cNvSpPr>
          <p:nvPr>
            <p:ph type="sldNum" sz="quarter" idx="12"/>
          </p:nvPr>
        </p:nvSpPr>
        <p:spPr/>
        <p:txBody>
          <a:bodyPr/>
          <a:lstStyle/>
          <a:p>
            <a:fld id="{21D238E1-1ACC-402D-A297-A6F263CC65FA}" type="slidenum">
              <a:rPr lang="en-US" smtClean="0"/>
              <a:pPr/>
              <a:t>10</a:t>
            </a:fld>
            <a:endParaRPr lang="en-US"/>
          </a:p>
        </p:txBody>
      </p:sp>
    </p:spTree>
    <p:extLst>
      <p:ext uri="{BB962C8B-B14F-4D97-AF65-F5344CB8AC3E}">
        <p14:creationId xmlns:p14="http://schemas.microsoft.com/office/powerpoint/2010/main" val="2534937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3500" y="1351508"/>
            <a:ext cx="6477000" cy="3662541"/>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ctr" defTabSz="914079"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Tx/>
                <a:latin typeface="Calibri" panose="020F0502020204030204"/>
                <a:ea typeface="+mn-ea"/>
                <a:cs typeface="+mn-cs"/>
              </a:rPr>
              <a:t>Pain</a:t>
            </a:r>
          </a:p>
          <a:p>
            <a:pPr marL="0" marR="0" lvl="0" indent="0" algn="ctr" defTabSz="914079" rtl="0" eaLnBrk="1" fontAlgn="auto" latinLnBrk="0" hangingPunct="1">
              <a:lnSpc>
                <a:spcPct val="100000"/>
              </a:lnSpc>
              <a:spcBef>
                <a:spcPts val="0"/>
              </a:spcBef>
              <a:spcAft>
                <a:spcPts val="0"/>
              </a:spcAft>
              <a:buClrTx/>
              <a:buSzTx/>
              <a:buFontTx/>
              <a:buNone/>
              <a:tabLst/>
              <a:defRPr/>
            </a:pPr>
            <a:endParaRPr kumimoji="0" lang="en-US" sz="3200" b="1" i="0" u="sng"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07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An unpleasant sensory </a:t>
            </a:r>
            <a:r>
              <a:rPr kumimoji="0" lang="en-US" sz="3200" b="0" i="0" u="none" strike="noStrike" kern="1200" cap="none" spc="0" normalizeH="0" baseline="0" noProof="0" dirty="0">
                <a:ln>
                  <a:noFill/>
                </a:ln>
                <a:effectLst/>
                <a:uLnTx/>
                <a:uFillTx/>
                <a:latin typeface="Calibri" panose="020F0502020204030204"/>
                <a:ea typeface="+mn-ea"/>
                <a:cs typeface="+mn-cs"/>
              </a:rPr>
              <a:t>and emotional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experience associated with actual or potential tissue damage, or described in terms of such damage. </a:t>
            </a:r>
          </a:p>
          <a:p>
            <a:pPr marL="0" marR="0" lvl="0" indent="0" algn="l" defTabSz="91407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07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International Association for the Study of Pain</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214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3500" y="1351508"/>
            <a:ext cx="6477000" cy="3662541"/>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ctr" defTabSz="914079"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Tx/>
                <a:latin typeface="Calibri" panose="020F0502020204030204"/>
                <a:ea typeface="+mn-ea"/>
                <a:cs typeface="+mn-cs"/>
              </a:rPr>
              <a:t>Pain</a:t>
            </a:r>
          </a:p>
          <a:p>
            <a:pPr marL="0" marR="0" lvl="0" indent="0" algn="ctr" defTabSz="914079" rtl="0" eaLnBrk="1" fontAlgn="auto" latinLnBrk="0" hangingPunct="1">
              <a:lnSpc>
                <a:spcPct val="100000"/>
              </a:lnSpc>
              <a:spcBef>
                <a:spcPts val="0"/>
              </a:spcBef>
              <a:spcAft>
                <a:spcPts val="0"/>
              </a:spcAft>
              <a:buClrTx/>
              <a:buSzTx/>
              <a:buFontTx/>
              <a:buNone/>
              <a:tabLst/>
              <a:defRPr/>
            </a:pPr>
            <a:endParaRPr kumimoji="0" lang="en-US" sz="3200" b="1" i="0" u="sng"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07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An unpleasant sensory </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and emotional</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 experience associated with actual or potential tissue damage, or described in terms of such damage. </a:t>
            </a:r>
          </a:p>
          <a:p>
            <a:pPr marL="0" marR="0" lvl="0" indent="0" algn="l" defTabSz="91407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07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International Association for the Study of Pain</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772631-58DC-4A5A-BB8C-3FCB08BC9050}"/>
              </a:ext>
            </a:extLst>
          </p:cNvPr>
          <p:cNvSpPr txBox="1"/>
          <p:nvPr/>
        </p:nvSpPr>
        <p:spPr>
          <a:xfrm rot="19560830">
            <a:off x="5298077" y="1294411"/>
            <a:ext cx="25095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and cognitive </a:t>
            </a:r>
          </a:p>
        </p:txBody>
      </p:sp>
    </p:spTree>
    <p:extLst>
      <p:ext uri="{BB962C8B-B14F-4D97-AF65-F5344CB8AC3E}">
        <p14:creationId xmlns:p14="http://schemas.microsoft.com/office/powerpoint/2010/main" val="3135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784412"/>
            <a:ext cx="7086600" cy="685800"/>
          </a:xfrm>
        </p:spPr>
        <p:txBody>
          <a:bodyPr/>
          <a:lstStyle/>
          <a:p>
            <a:r>
              <a:rPr lang="en-US" sz="4000"/>
              <a:t>Pain</a:t>
            </a:r>
          </a:p>
        </p:txBody>
      </p:sp>
      <p:sp>
        <p:nvSpPr>
          <p:cNvPr id="3" name="Content Placeholder 2"/>
          <p:cNvSpPr>
            <a:spLocks noGrp="1"/>
          </p:cNvSpPr>
          <p:nvPr>
            <p:ph idx="1"/>
          </p:nvPr>
        </p:nvSpPr>
        <p:spPr>
          <a:xfrm>
            <a:off x="609600" y="2209800"/>
            <a:ext cx="8534400" cy="4399429"/>
          </a:xfrm>
        </p:spPr>
        <p:txBody>
          <a:bodyPr/>
          <a:lstStyle/>
          <a:p>
            <a:r>
              <a:rPr lang="en-US" sz="3600" dirty="0"/>
              <a:t>Acute pain: Pain &lt; 3 months</a:t>
            </a:r>
          </a:p>
          <a:p>
            <a:r>
              <a:rPr lang="en-US" sz="3600" dirty="0"/>
              <a:t>Chronic pain: Pain &gt; </a:t>
            </a:r>
            <a:r>
              <a:rPr lang="en-US" sz="3600"/>
              <a:t>3 months</a:t>
            </a:r>
          </a:p>
          <a:p>
            <a:r>
              <a:rPr lang="en-US" sz="3600"/>
              <a:t>Acute pain is a </a:t>
            </a:r>
            <a:r>
              <a:rPr lang="en-US" sz="3600" i="1"/>
              <a:t>symptom</a:t>
            </a:r>
          </a:p>
          <a:p>
            <a:r>
              <a:rPr lang="en-US" sz="3600"/>
              <a:t>Chronic pain is a </a:t>
            </a:r>
            <a:r>
              <a:rPr lang="en-US" sz="3600" i="1"/>
              <a:t>disease</a:t>
            </a:r>
          </a:p>
          <a:p>
            <a:endParaRPr lang="en-US" sz="36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0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3" name="Group 2"/>
          <p:cNvGrpSpPr>
            <a:grpSpLocks noChangeAspect="1"/>
          </p:cNvGrpSpPr>
          <p:nvPr/>
        </p:nvGrpSpPr>
        <p:grpSpPr bwMode="auto">
          <a:xfrm>
            <a:off x="0" y="1373188"/>
            <a:ext cx="9144000" cy="5484812"/>
            <a:chOff x="0" y="0"/>
            <a:chExt cx="9144000" cy="5485350"/>
          </a:xfrm>
        </p:grpSpPr>
        <p:pic>
          <p:nvPicPr>
            <p:cNvPr id="5125" name="Picture 7"/>
            <p:cNvPicPr>
              <a:picLocks noChangeAspect="1" noChangeArrowheads="1"/>
            </p:cNvPicPr>
            <p:nvPr/>
          </p:nvPicPr>
          <p:blipFill>
            <a:blip r:embed="rId2">
              <a:extLst>
                <a:ext uri="{28A0092B-C50C-407E-A947-70E740481C1C}">
                  <a14:useLocalDpi xmlns:a14="http://schemas.microsoft.com/office/drawing/2010/main" val="0"/>
                </a:ext>
              </a:extLst>
            </a:blip>
            <a:srcRect t="23332"/>
            <a:stretch>
              <a:fillRect/>
            </a:stretch>
          </p:blipFill>
          <p:spPr bwMode="auto">
            <a:xfrm>
              <a:off x="0" y="2275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5F58C-1303-4D6B-8C5D-1C4EF38789E9}" type="slidenum">
              <a:rPr kumimoji="0" lang="en-US" alt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Tree>
    <p:extLst>
      <p:ext uri="{BB962C8B-B14F-4D97-AF65-F5344CB8AC3E}">
        <p14:creationId xmlns:p14="http://schemas.microsoft.com/office/powerpoint/2010/main" val="4235965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fact:</a:t>
            </a:r>
          </a:p>
        </p:txBody>
      </p:sp>
      <p:sp>
        <p:nvSpPr>
          <p:cNvPr id="6" name="Content Placeholder 5"/>
          <p:cNvSpPr>
            <a:spLocks noGrp="1"/>
          </p:cNvSpPr>
          <p:nvPr>
            <p:ph idx="1"/>
          </p:nvPr>
        </p:nvSpPr>
        <p:spPr>
          <a:xfrm>
            <a:off x="822959" y="2033752"/>
            <a:ext cx="7543801" cy="3835342"/>
          </a:xfrm>
        </p:spPr>
        <p:txBody>
          <a:bodyPr>
            <a:normAutofit/>
          </a:bodyPr>
          <a:lstStyle/>
          <a:p>
            <a:r>
              <a:rPr lang="en-US" sz="3200" dirty="0"/>
              <a:t>Our brain changes how we feel pain!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5F58C-1303-4D6B-8C5D-1C4EF38789E9}" type="slidenum">
              <a:rPr kumimoji="0" lang="en-US" alt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42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5A83F-67D1-40C4-956A-A828DDB7B57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1E09668-7EE6-41DF-9DA8-7E8A9961F848}"/>
              </a:ext>
            </a:extLst>
          </p:cNvPr>
          <p:cNvPicPr>
            <a:picLocks noGrp="1" noChangeAspect="1"/>
          </p:cNvPicPr>
          <p:nvPr>
            <p:ph idx="1"/>
          </p:nvPr>
        </p:nvPicPr>
        <p:blipFill>
          <a:blip r:embed="rId2"/>
          <a:stretch>
            <a:fillRect/>
          </a:stretch>
        </p:blipFill>
        <p:spPr>
          <a:xfrm>
            <a:off x="-99914" y="-143000"/>
            <a:ext cx="9370078" cy="7065394"/>
          </a:xfrm>
          <a:prstGeom prst="rect">
            <a:avLst/>
          </a:prstGeom>
        </p:spPr>
      </p:pic>
      <p:sp>
        <p:nvSpPr>
          <p:cNvPr id="3" name="Footer Placeholder 2">
            <a:extLst>
              <a:ext uri="{FF2B5EF4-FFF2-40B4-BE49-F238E27FC236}">
                <a16:creationId xmlns:a16="http://schemas.microsoft.com/office/drawing/2014/main" id="{51BC3451-15BA-42FC-9660-0373A7432F76}"/>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EE3958C1-9A9D-4E28-8AC7-CFE07D9A48F5}"/>
              </a:ext>
            </a:extLst>
          </p:cNvPr>
          <p:cNvSpPr>
            <a:spLocks noGrp="1"/>
          </p:cNvSpPr>
          <p:nvPr>
            <p:ph type="sldNum" sz="quarter" idx="12"/>
          </p:nvPr>
        </p:nvSpPr>
        <p:spPr/>
        <p:txBody>
          <a:bodyPr/>
          <a:lstStyle/>
          <a:p>
            <a:fld id="{21D238E1-1ACC-402D-A297-A6F263CC65FA}" type="slidenum">
              <a:rPr lang="en-US" smtClean="0"/>
              <a:pPr/>
              <a:t>16</a:t>
            </a:fld>
            <a:endParaRPr lang="en-US"/>
          </a:p>
        </p:txBody>
      </p:sp>
    </p:spTree>
    <p:extLst>
      <p:ext uri="{BB962C8B-B14F-4D97-AF65-F5344CB8AC3E}">
        <p14:creationId xmlns:p14="http://schemas.microsoft.com/office/powerpoint/2010/main" val="2346271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AFAD-AC09-45C0-94B2-A1ADF60B02C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B434380-0DDB-4E17-83D7-857AD64A6BBE}"/>
              </a:ext>
            </a:extLst>
          </p:cNvPr>
          <p:cNvPicPr>
            <a:picLocks noGrp="1" noChangeAspect="1"/>
          </p:cNvPicPr>
          <p:nvPr>
            <p:ph idx="1"/>
          </p:nvPr>
        </p:nvPicPr>
        <p:blipFill>
          <a:blip r:embed="rId2"/>
          <a:stretch>
            <a:fillRect/>
          </a:stretch>
        </p:blipFill>
        <p:spPr>
          <a:xfrm>
            <a:off x="-118052" y="0"/>
            <a:ext cx="9513191" cy="6902234"/>
          </a:xfrm>
          <a:prstGeom prst="rect">
            <a:avLst/>
          </a:prstGeom>
        </p:spPr>
      </p:pic>
      <p:sp>
        <p:nvSpPr>
          <p:cNvPr id="3" name="Footer Placeholder 2">
            <a:extLst>
              <a:ext uri="{FF2B5EF4-FFF2-40B4-BE49-F238E27FC236}">
                <a16:creationId xmlns:a16="http://schemas.microsoft.com/office/drawing/2014/main" id="{EA6271DE-7438-42C1-BED5-7B3BD3B1C730}"/>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CA2BC66A-D601-45F8-8AFB-4A90138DFD6A}"/>
              </a:ext>
            </a:extLst>
          </p:cNvPr>
          <p:cNvSpPr>
            <a:spLocks noGrp="1"/>
          </p:cNvSpPr>
          <p:nvPr>
            <p:ph type="sldNum" sz="quarter" idx="12"/>
          </p:nvPr>
        </p:nvSpPr>
        <p:spPr/>
        <p:txBody>
          <a:bodyPr/>
          <a:lstStyle/>
          <a:p>
            <a:fld id="{21D238E1-1ACC-402D-A297-A6F263CC65FA}" type="slidenum">
              <a:rPr lang="en-US" smtClean="0"/>
              <a:pPr/>
              <a:t>17</a:t>
            </a:fld>
            <a:endParaRPr lang="en-US"/>
          </a:p>
        </p:txBody>
      </p:sp>
    </p:spTree>
    <p:extLst>
      <p:ext uri="{BB962C8B-B14F-4D97-AF65-F5344CB8AC3E}">
        <p14:creationId xmlns:p14="http://schemas.microsoft.com/office/powerpoint/2010/main" val="805009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9FB2D-0387-4EFE-BF56-D5B2F03BB6B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B495F51-1BFD-4170-AA21-F39B094045C9}"/>
              </a:ext>
            </a:extLst>
          </p:cNvPr>
          <p:cNvPicPr>
            <a:picLocks noGrp="1" noChangeAspect="1"/>
          </p:cNvPicPr>
          <p:nvPr>
            <p:ph idx="1"/>
          </p:nvPr>
        </p:nvPicPr>
        <p:blipFill>
          <a:blip r:embed="rId2"/>
          <a:stretch>
            <a:fillRect/>
          </a:stretch>
        </p:blipFill>
        <p:spPr>
          <a:xfrm>
            <a:off x="-213415" y="0"/>
            <a:ext cx="9634311" cy="6993699"/>
          </a:xfrm>
          <a:prstGeom prst="rect">
            <a:avLst/>
          </a:prstGeom>
        </p:spPr>
      </p:pic>
      <p:sp>
        <p:nvSpPr>
          <p:cNvPr id="3" name="Footer Placeholder 2">
            <a:extLst>
              <a:ext uri="{FF2B5EF4-FFF2-40B4-BE49-F238E27FC236}">
                <a16:creationId xmlns:a16="http://schemas.microsoft.com/office/drawing/2014/main" id="{EBD8CE1D-CF95-4D01-9A23-A9421D69B4CF}"/>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BA0C9571-84E1-4E37-8489-C5385F4437CE}"/>
              </a:ext>
            </a:extLst>
          </p:cNvPr>
          <p:cNvSpPr>
            <a:spLocks noGrp="1"/>
          </p:cNvSpPr>
          <p:nvPr>
            <p:ph type="sldNum" sz="quarter" idx="12"/>
          </p:nvPr>
        </p:nvSpPr>
        <p:spPr/>
        <p:txBody>
          <a:bodyPr/>
          <a:lstStyle/>
          <a:p>
            <a:fld id="{21D238E1-1ACC-402D-A297-A6F263CC65FA}" type="slidenum">
              <a:rPr lang="en-US" smtClean="0"/>
              <a:pPr/>
              <a:t>18</a:t>
            </a:fld>
            <a:endParaRPr lang="en-US"/>
          </a:p>
        </p:txBody>
      </p:sp>
    </p:spTree>
    <p:extLst>
      <p:ext uri="{BB962C8B-B14F-4D97-AF65-F5344CB8AC3E}">
        <p14:creationId xmlns:p14="http://schemas.microsoft.com/office/powerpoint/2010/main" val="2125241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7FF68-5DE8-450F-9D49-AA6E1F6A628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36E2347-82EA-4EA8-9B12-79622826478C}"/>
              </a:ext>
            </a:extLst>
          </p:cNvPr>
          <p:cNvPicPr>
            <a:picLocks noGrp="1" noChangeAspect="1"/>
          </p:cNvPicPr>
          <p:nvPr>
            <p:ph idx="1"/>
          </p:nvPr>
        </p:nvPicPr>
        <p:blipFill>
          <a:blip r:embed="rId2"/>
          <a:stretch>
            <a:fillRect/>
          </a:stretch>
        </p:blipFill>
        <p:spPr>
          <a:xfrm>
            <a:off x="-96592" y="59197"/>
            <a:ext cx="9406212" cy="6798803"/>
          </a:xfrm>
          <a:prstGeom prst="rect">
            <a:avLst/>
          </a:prstGeom>
        </p:spPr>
      </p:pic>
      <p:sp>
        <p:nvSpPr>
          <p:cNvPr id="3" name="Footer Placeholder 2">
            <a:extLst>
              <a:ext uri="{FF2B5EF4-FFF2-40B4-BE49-F238E27FC236}">
                <a16:creationId xmlns:a16="http://schemas.microsoft.com/office/drawing/2014/main" id="{3D9903EA-B594-4E55-BEA9-4F221CFC7E08}"/>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5407E7AB-8FB6-441C-97CC-74A13F8A4754}"/>
              </a:ext>
            </a:extLst>
          </p:cNvPr>
          <p:cNvSpPr>
            <a:spLocks noGrp="1"/>
          </p:cNvSpPr>
          <p:nvPr>
            <p:ph type="sldNum" sz="quarter" idx="12"/>
          </p:nvPr>
        </p:nvSpPr>
        <p:spPr/>
        <p:txBody>
          <a:bodyPr/>
          <a:lstStyle/>
          <a:p>
            <a:fld id="{21D238E1-1ACC-402D-A297-A6F263CC65FA}" type="slidenum">
              <a:rPr lang="en-US" smtClean="0"/>
              <a:pPr/>
              <a:t>19</a:t>
            </a:fld>
            <a:endParaRPr lang="en-US"/>
          </a:p>
        </p:txBody>
      </p:sp>
    </p:spTree>
    <p:extLst>
      <p:ext uri="{BB962C8B-B14F-4D97-AF65-F5344CB8AC3E}">
        <p14:creationId xmlns:p14="http://schemas.microsoft.com/office/powerpoint/2010/main" val="300529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E1699138-6475-42A1-AF0D-B30A600F39F6}"/>
              </a:ext>
            </a:extLst>
          </p:cNvPr>
          <p:cNvSpPr>
            <a:spLocks noGrp="1" noChangeArrowheads="1"/>
          </p:cNvSpPr>
          <p:nvPr>
            <p:ph type="title"/>
          </p:nvPr>
        </p:nvSpPr>
        <p:spPr/>
        <p:txBody>
          <a:bodyPr>
            <a:normAutofit/>
          </a:bodyPr>
          <a:lstStyle/>
          <a:p>
            <a:pPr eaLnBrk="1" hangingPunct="1">
              <a:defRPr/>
            </a:pPr>
            <a:r>
              <a:rPr lang="en-US" sz="4400" b="1" dirty="0">
                <a:solidFill>
                  <a:schemeClr val="tx1"/>
                </a:solidFill>
              </a:rPr>
              <a:t>Disclosure</a:t>
            </a:r>
          </a:p>
        </p:txBody>
      </p:sp>
      <p:sp>
        <p:nvSpPr>
          <p:cNvPr id="2051" name="Rectangle 5">
            <a:extLst>
              <a:ext uri="{FF2B5EF4-FFF2-40B4-BE49-F238E27FC236}">
                <a16:creationId xmlns:a16="http://schemas.microsoft.com/office/drawing/2014/main" id="{0A5CDFF5-FCA6-4D3F-9E98-B6E0287ACB33}"/>
              </a:ext>
            </a:extLst>
          </p:cNvPr>
          <p:cNvSpPr>
            <a:spLocks noGrp="1" noChangeArrowheads="1"/>
          </p:cNvSpPr>
          <p:nvPr>
            <p:ph type="body" idx="1"/>
          </p:nvPr>
        </p:nvSpPr>
        <p:spPr>
          <a:xfrm>
            <a:off x="838200" y="2061882"/>
            <a:ext cx="7620000" cy="3500718"/>
          </a:xfrm>
        </p:spPr>
        <p:txBody>
          <a:bodyPr>
            <a:normAutofit/>
          </a:bodyPr>
          <a:lstStyle/>
          <a:p>
            <a:r>
              <a:rPr lang="en-US" altLang="en-US" sz="3200" dirty="0">
                <a:solidFill>
                  <a:schemeClr val="tx1"/>
                </a:solidFill>
              </a:rPr>
              <a:t>Neither I nor any members of my immediate family have a financial interest/arrangement or affiliation that could be perceived as a real or apparent conflict of interest related to the content or supporters of this activity.</a:t>
            </a:r>
          </a:p>
        </p:txBody>
      </p:sp>
      <p:sp>
        <p:nvSpPr>
          <p:cNvPr id="2" name="Footer Placeholder 1">
            <a:extLst>
              <a:ext uri="{FF2B5EF4-FFF2-40B4-BE49-F238E27FC236}">
                <a16:creationId xmlns:a16="http://schemas.microsoft.com/office/drawing/2014/main" id="{51D7A297-C4A9-43EE-B991-938D05E789C3}"/>
              </a:ext>
            </a:extLst>
          </p:cNvPr>
          <p:cNvSpPr>
            <a:spLocks noGrp="1"/>
          </p:cNvSpPr>
          <p:nvPr>
            <p:ph type="ftr" sz="quarter" idx="11"/>
          </p:nvPr>
        </p:nvSpPr>
        <p:spPr/>
        <p:txBody>
          <a:bodyPr/>
          <a:lstStyle/>
          <a:p>
            <a:r>
              <a:rPr lang="en-US"/>
              <a:t>TEATER HEALTH SOLUTIONS</a:t>
            </a:r>
          </a:p>
        </p:txBody>
      </p:sp>
      <p:sp>
        <p:nvSpPr>
          <p:cNvPr id="3" name="Slide Number Placeholder 2">
            <a:extLst>
              <a:ext uri="{FF2B5EF4-FFF2-40B4-BE49-F238E27FC236}">
                <a16:creationId xmlns:a16="http://schemas.microsoft.com/office/drawing/2014/main" id="{75DB9EA9-FC88-4121-BD34-F0C226FFA0FF}"/>
              </a:ext>
            </a:extLst>
          </p:cNvPr>
          <p:cNvSpPr>
            <a:spLocks noGrp="1"/>
          </p:cNvSpPr>
          <p:nvPr>
            <p:ph type="sldNum" sz="quarter" idx="12"/>
          </p:nvPr>
        </p:nvSpPr>
        <p:spPr/>
        <p:txBody>
          <a:bodyPr/>
          <a:lstStyle/>
          <a:p>
            <a:fld id="{21D238E1-1ACC-402D-A297-A6F263CC65FA}" type="slidenum">
              <a:rPr lang="en-US" smtClean="0"/>
              <a:pPr/>
              <a:t>2</a:t>
            </a:fld>
            <a:endParaRPr lang="en-US"/>
          </a:p>
        </p:txBody>
      </p:sp>
    </p:spTree>
    <p:extLst>
      <p:ext uri="{BB962C8B-B14F-4D97-AF65-F5344CB8AC3E}">
        <p14:creationId xmlns:p14="http://schemas.microsoft.com/office/powerpoint/2010/main" val="182805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7FF68-5DE8-450F-9D49-AA6E1F6A628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C046606-FF40-43E7-9E18-5C2649F87142}"/>
              </a:ext>
            </a:extLst>
          </p:cNvPr>
          <p:cNvPicPr>
            <a:picLocks noGrp="1" noChangeAspect="1"/>
          </p:cNvPicPr>
          <p:nvPr>
            <p:ph idx="1"/>
          </p:nvPr>
        </p:nvPicPr>
        <p:blipFill>
          <a:blip r:embed="rId2"/>
          <a:stretch>
            <a:fillRect/>
          </a:stretch>
        </p:blipFill>
        <p:spPr>
          <a:xfrm>
            <a:off x="-91899" y="0"/>
            <a:ext cx="9377482" cy="6924911"/>
          </a:xfrm>
          <a:prstGeom prst="rect">
            <a:avLst/>
          </a:prstGeom>
        </p:spPr>
      </p:pic>
      <p:sp>
        <p:nvSpPr>
          <p:cNvPr id="3" name="Footer Placeholder 2">
            <a:extLst>
              <a:ext uri="{FF2B5EF4-FFF2-40B4-BE49-F238E27FC236}">
                <a16:creationId xmlns:a16="http://schemas.microsoft.com/office/drawing/2014/main" id="{666D4288-A721-46DA-98E9-C9A4D984D006}"/>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56FE3B76-A542-4E62-8F20-F9E7424C60E1}"/>
              </a:ext>
            </a:extLst>
          </p:cNvPr>
          <p:cNvSpPr>
            <a:spLocks noGrp="1"/>
          </p:cNvSpPr>
          <p:nvPr>
            <p:ph type="sldNum" sz="quarter" idx="12"/>
          </p:nvPr>
        </p:nvSpPr>
        <p:spPr/>
        <p:txBody>
          <a:bodyPr/>
          <a:lstStyle/>
          <a:p>
            <a:fld id="{21D238E1-1ACC-402D-A297-A6F263CC65FA}" type="slidenum">
              <a:rPr lang="en-US" smtClean="0"/>
              <a:pPr/>
              <a:t>20</a:t>
            </a:fld>
            <a:endParaRPr lang="en-US"/>
          </a:p>
        </p:txBody>
      </p:sp>
    </p:spTree>
    <p:extLst>
      <p:ext uri="{BB962C8B-B14F-4D97-AF65-F5344CB8AC3E}">
        <p14:creationId xmlns:p14="http://schemas.microsoft.com/office/powerpoint/2010/main" val="3512594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5CFE-1A71-417E-BEF5-0FB5CC3A9AA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4C8B0E1-5F44-415E-B971-92ACAA366DEB}"/>
              </a:ext>
            </a:extLst>
          </p:cNvPr>
          <p:cNvPicPr>
            <a:picLocks noGrp="1" noChangeAspect="1"/>
          </p:cNvPicPr>
          <p:nvPr>
            <p:ph idx="1"/>
          </p:nvPr>
        </p:nvPicPr>
        <p:blipFill>
          <a:blip r:embed="rId2"/>
          <a:stretch>
            <a:fillRect/>
          </a:stretch>
        </p:blipFill>
        <p:spPr>
          <a:xfrm>
            <a:off x="-119380" y="0"/>
            <a:ext cx="9559027" cy="6867610"/>
          </a:xfrm>
          <a:prstGeom prst="rect">
            <a:avLst/>
          </a:prstGeom>
        </p:spPr>
      </p:pic>
      <p:sp>
        <p:nvSpPr>
          <p:cNvPr id="3" name="Footer Placeholder 2">
            <a:extLst>
              <a:ext uri="{FF2B5EF4-FFF2-40B4-BE49-F238E27FC236}">
                <a16:creationId xmlns:a16="http://schemas.microsoft.com/office/drawing/2014/main" id="{0D68C20D-310D-400B-925C-BE1CBABD1008}"/>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B8587CBC-122B-4936-8FEA-BF5EE43EA839}"/>
              </a:ext>
            </a:extLst>
          </p:cNvPr>
          <p:cNvSpPr>
            <a:spLocks noGrp="1"/>
          </p:cNvSpPr>
          <p:nvPr>
            <p:ph type="sldNum" sz="quarter" idx="12"/>
          </p:nvPr>
        </p:nvSpPr>
        <p:spPr/>
        <p:txBody>
          <a:bodyPr/>
          <a:lstStyle/>
          <a:p>
            <a:fld id="{21D238E1-1ACC-402D-A297-A6F263CC65FA}" type="slidenum">
              <a:rPr lang="en-US" smtClean="0"/>
              <a:pPr/>
              <a:t>21</a:t>
            </a:fld>
            <a:endParaRPr lang="en-US"/>
          </a:p>
        </p:txBody>
      </p:sp>
    </p:spTree>
    <p:extLst>
      <p:ext uri="{BB962C8B-B14F-4D97-AF65-F5344CB8AC3E}">
        <p14:creationId xmlns:p14="http://schemas.microsoft.com/office/powerpoint/2010/main" val="433103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40B3D-C9E9-4F1D-993B-9E49542434D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CE35188-8DAA-454B-ACA4-3E820D5A223B}"/>
              </a:ext>
            </a:extLst>
          </p:cNvPr>
          <p:cNvPicPr>
            <a:picLocks noGrp="1" noChangeAspect="1"/>
          </p:cNvPicPr>
          <p:nvPr>
            <p:ph idx="1"/>
          </p:nvPr>
        </p:nvPicPr>
        <p:blipFill>
          <a:blip r:embed="rId2"/>
          <a:stretch>
            <a:fillRect/>
          </a:stretch>
        </p:blipFill>
        <p:spPr>
          <a:xfrm>
            <a:off x="-130531" y="103031"/>
            <a:ext cx="9557866" cy="6922394"/>
          </a:xfrm>
          <a:prstGeom prst="rect">
            <a:avLst/>
          </a:prstGeom>
        </p:spPr>
      </p:pic>
      <p:sp>
        <p:nvSpPr>
          <p:cNvPr id="3" name="Footer Placeholder 2">
            <a:extLst>
              <a:ext uri="{FF2B5EF4-FFF2-40B4-BE49-F238E27FC236}">
                <a16:creationId xmlns:a16="http://schemas.microsoft.com/office/drawing/2014/main" id="{1A43EC4E-2C55-416E-9CDD-9368981D3FFF}"/>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279537F1-D45C-4EEC-9DB3-F22B551E70EF}"/>
              </a:ext>
            </a:extLst>
          </p:cNvPr>
          <p:cNvSpPr>
            <a:spLocks noGrp="1"/>
          </p:cNvSpPr>
          <p:nvPr>
            <p:ph type="sldNum" sz="quarter" idx="12"/>
          </p:nvPr>
        </p:nvSpPr>
        <p:spPr/>
        <p:txBody>
          <a:bodyPr/>
          <a:lstStyle/>
          <a:p>
            <a:fld id="{21D238E1-1ACC-402D-A297-A6F263CC65FA}" type="slidenum">
              <a:rPr lang="en-US" smtClean="0"/>
              <a:pPr/>
              <a:t>22</a:t>
            </a:fld>
            <a:endParaRPr lang="en-US"/>
          </a:p>
        </p:txBody>
      </p:sp>
    </p:spTree>
    <p:extLst>
      <p:ext uri="{BB962C8B-B14F-4D97-AF65-F5344CB8AC3E}">
        <p14:creationId xmlns:p14="http://schemas.microsoft.com/office/powerpoint/2010/main" val="2056348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DC1C3-8143-456A-B301-49605F3D23C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DEF1EC5-6DFA-421C-8058-2554288CAB3E}"/>
              </a:ext>
            </a:extLst>
          </p:cNvPr>
          <p:cNvPicPr>
            <a:picLocks noGrp="1" noChangeAspect="1"/>
          </p:cNvPicPr>
          <p:nvPr>
            <p:ph idx="1"/>
          </p:nvPr>
        </p:nvPicPr>
        <p:blipFill>
          <a:blip r:embed="rId2"/>
          <a:stretch>
            <a:fillRect/>
          </a:stretch>
        </p:blipFill>
        <p:spPr>
          <a:xfrm>
            <a:off x="-67077" y="0"/>
            <a:ext cx="9423579" cy="6920840"/>
          </a:xfrm>
          <a:prstGeom prst="rect">
            <a:avLst/>
          </a:prstGeom>
        </p:spPr>
      </p:pic>
      <p:sp>
        <p:nvSpPr>
          <p:cNvPr id="3" name="Footer Placeholder 2">
            <a:extLst>
              <a:ext uri="{FF2B5EF4-FFF2-40B4-BE49-F238E27FC236}">
                <a16:creationId xmlns:a16="http://schemas.microsoft.com/office/drawing/2014/main" id="{E2EBCADD-7E2F-42A3-9900-EC65C62DE742}"/>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52145635-5317-4E86-8F17-E678AC577FAA}"/>
              </a:ext>
            </a:extLst>
          </p:cNvPr>
          <p:cNvSpPr>
            <a:spLocks noGrp="1"/>
          </p:cNvSpPr>
          <p:nvPr>
            <p:ph type="sldNum" sz="quarter" idx="12"/>
          </p:nvPr>
        </p:nvSpPr>
        <p:spPr/>
        <p:txBody>
          <a:bodyPr/>
          <a:lstStyle/>
          <a:p>
            <a:fld id="{21D238E1-1ACC-402D-A297-A6F263CC65FA}" type="slidenum">
              <a:rPr lang="en-US" smtClean="0"/>
              <a:pPr/>
              <a:t>23</a:t>
            </a:fld>
            <a:endParaRPr lang="en-US"/>
          </a:p>
        </p:txBody>
      </p:sp>
    </p:spTree>
    <p:extLst>
      <p:ext uri="{BB962C8B-B14F-4D97-AF65-F5344CB8AC3E}">
        <p14:creationId xmlns:p14="http://schemas.microsoft.com/office/powerpoint/2010/main" val="3593963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A39906B-F305-41EC-99BC-46D5E8D7CADA}"/>
              </a:ext>
            </a:extLst>
          </p:cNvPr>
          <p:cNvSpPr>
            <a:spLocks noGrp="1"/>
          </p:cNvSpPr>
          <p:nvPr>
            <p:ph type="ftr" sz="quarter" idx="11"/>
          </p:nvPr>
        </p:nvSpPr>
        <p:spPr/>
        <p:txBody>
          <a:bodyPr/>
          <a:lstStyle/>
          <a:p>
            <a:r>
              <a:rPr lang="en-US"/>
              <a:t>TEATER HEALTH SOLUTIONS</a:t>
            </a:r>
            <a:endParaRPr lang="en-US" dirty="0"/>
          </a:p>
        </p:txBody>
      </p:sp>
      <p:sp>
        <p:nvSpPr>
          <p:cNvPr id="3" name="Slide Number Placeholder 2">
            <a:extLst>
              <a:ext uri="{FF2B5EF4-FFF2-40B4-BE49-F238E27FC236}">
                <a16:creationId xmlns:a16="http://schemas.microsoft.com/office/drawing/2014/main" id="{9A3B776E-AE15-421B-A558-E21783016AAC}"/>
              </a:ext>
            </a:extLst>
          </p:cNvPr>
          <p:cNvSpPr>
            <a:spLocks noGrp="1"/>
          </p:cNvSpPr>
          <p:nvPr>
            <p:ph type="sldNum" sz="quarter" idx="12"/>
          </p:nvPr>
        </p:nvSpPr>
        <p:spPr/>
        <p:txBody>
          <a:bodyPr/>
          <a:lstStyle/>
          <a:p>
            <a:fld id="{21D238E1-1ACC-402D-A297-A6F263CC65FA}" type="slidenum">
              <a:rPr lang="en-US" smtClean="0"/>
              <a:pPr/>
              <a:t>24</a:t>
            </a:fld>
            <a:endParaRPr lang="en-US"/>
          </a:p>
        </p:txBody>
      </p:sp>
      <p:pic>
        <p:nvPicPr>
          <p:cNvPr id="4" name="Picture 3">
            <a:extLst>
              <a:ext uri="{FF2B5EF4-FFF2-40B4-BE49-F238E27FC236}">
                <a16:creationId xmlns:a16="http://schemas.microsoft.com/office/drawing/2014/main" id="{DACEFD2D-693F-4E7A-99D4-164B162EEC8E}"/>
              </a:ext>
            </a:extLst>
          </p:cNvPr>
          <p:cNvPicPr>
            <a:picLocks noChangeAspect="1"/>
          </p:cNvPicPr>
          <p:nvPr/>
        </p:nvPicPr>
        <p:blipFill>
          <a:blip r:embed="rId2"/>
          <a:stretch>
            <a:fillRect/>
          </a:stretch>
        </p:blipFill>
        <p:spPr>
          <a:xfrm>
            <a:off x="1819275" y="2495550"/>
            <a:ext cx="5505450" cy="1866900"/>
          </a:xfrm>
          <a:prstGeom prst="rect">
            <a:avLst/>
          </a:prstGeom>
        </p:spPr>
      </p:pic>
    </p:spTree>
    <p:extLst>
      <p:ext uri="{BB962C8B-B14F-4D97-AF65-F5344CB8AC3E}">
        <p14:creationId xmlns:p14="http://schemas.microsoft.com/office/powerpoint/2010/main" val="4217382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pathways</a:t>
            </a:r>
          </a:p>
        </p:txBody>
      </p:sp>
      <p:sp>
        <p:nvSpPr>
          <p:cNvPr id="3" name="Slide Number Placeholder 2"/>
          <p:cNvSpPr>
            <a:spLocks noGrp="1"/>
          </p:cNvSpPr>
          <p:nvPr>
            <p:ph type="sldNum" sz="quarter" idx="11"/>
          </p:nvPr>
        </p:nvSpPr>
        <p:spPr/>
        <p:txBody>
          <a:bodyPr/>
          <a:lstStyle/>
          <a:p>
            <a:fld id="{BD75F58C-1303-4D6B-8C5D-1C4EF38789E9}" type="slidenum">
              <a:rPr lang="en-US" altLang="en-US" smtClean="0"/>
              <a:pPr/>
              <a:t>25</a:t>
            </a:fld>
            <a:endParaRPr lang="en-US" altLang="en-US" sz="1800" b="0">
              <a:solidFill>
                <a:schemeClr val="tx1"/>
              </a:solidFill>
            </a:endParaRPr>
          </a:p>
        </p:txBody>
      </p:sp>
      <p:sp>
        <p:nvSpPr>
          <p:cNvPr id="4" name="TextBox 3"/>
          <p:cNvSpPr txBox="1"/>
          <p:nvPr/>
        </p:nvSpPr>
        <p:spPr>
          <a:xfrm>
            <a:off x="990600" y="2209800"/>
            <a:ext cx="1216936" cy="369332"/>
          </a:xfrm>
          <a:prstGeom prst="rect">
            <a:avLst/>
          </a:prstGeom>
          <a:noFill/>
        </p:spPr>
        <p:txBody>
          <a:bodyPr wrap="none" rtlCol="0">
            <a:spAutoFit/>
          </a:bodyPr>
          <a:lstStyle/>
          <a:p>
            <a:r>
              <a:rPr lang="en-US" dirty="0"/>
              <a:t>Nociceptor</a:t>
            </a:r>
          </a:p>
        </p:txBody>
      </p:sp>
      <p:sp>
        <p:nvSpPr>
          <p:cNvPr id="5" name="TextBox 4"/>
          <p:cNvSpPr txBox="1"/>
          <p:nvPr/>
        </p:nvSpPr>
        <p:spPr>
          <a:xfrm>
            <a:off x="545798" y="2819400"/>
            <a:ext cx="2106539" cy="369332"/>
          </a:xfrm>
          <a:prstGeom prst="rect">
            <a:avLst/>
          </a:prstGeom>
          <a:noFill/>
        </p:spPr>
        <p:txBody>
          <a:bodyPr wrap="none" rtlCol="0">
            <a:spAutoFit/>
          </a:bodyPr>
          <a:lstStyle/>
          <a:p>
            <a:r>
              <a:rPr lang="en-US" dirty="0"/>
              <a:t>Spinothalamic nerve</a:t>
            </a:r>
          </a:p>
        </p:txBody>
      </p:sp>
      <p:sp>
        <p:nvSpPr>
          <p:cNvPr id="6" name="TextBox 5"/>
          <p:cNvSpPr txBox="1"/>
          <p:nvPr/>
        </p:nvSpPr>
        <p:spPr>
          <a:xfrm>
            <a:off x="1109990" y="3576637"/>
            <a:ext cx="1088760" cy="369332"/>
          </a:xfrm>
          <a:prstGeom prst="rect">
            <a:avLst/>
          </a:prstGeom>
          <a:noFill/>
        </p:spPr>
        <p:txBody>
          <a:bodyPr wrap="none" rtlCol="0">
            <a:spAutoFit/>
          </a:bodyPr>
          <a:lstStyle/>
          <a:p>
            <a:r>
              <a:rPr lang="en-US" dirty="0"/>
              <a:t>Thalamus</a:t>
            </a:r>
          </a:p>
        </p:txBody>
      </p:sp>
      <p:sp>
        <p:nvSpPr>
          <p:cNvPr id="7" name="TextBox 6"/>
          <p:cNvSpPr txBox="1"/>
          <p:nvPr/>
        </p:nvSpPr>
        <p:spPr>
          <a:xfrm>
            <a:off x="4767779" y="3576637"/>
            <a:ext cx="2816669" cy="369332"/>
          </a:xfrm>
          <a:prstGeom prst="rect">
            <a:avLst/>
          </a:prstGeom>
          <a:noFill/>
        </p:spPr>
        <p:txBody>
          <a:bodyPr wrap="none" rtlCol="0">
            <a:spAutoFit/>
          </a:bodyPr>
          <a:lstStyle/>
          <a:p>
            <a:r>
              <a:rPr lang="en-US" dirty="0"/>
              <a:t>Somatosensory nerve (pain)</a:t>
            </a:r>
          </a:p>
        </p:txBody>
      </p:sp>
      <p:cxnSp>
        <p:nvCxnSpPr>
          <p:cNvPr id="18" name="Straight Arrow Connector 17"/>
          <p:cNvCxnSpPr>
            <a:cxnSpLocks/>
          </p:cNvCxnSpPr>
          <p:nvPr/>
        </p:nvCxnSpPr>
        <p:spPr>
          <a:xfrm>
            <a:off x="1599067" y="2539718"/>
            <a:ext cx="1132" cy="3926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a:cxnSpLocks/>
          </p:cNvCxnSpPr>
          <p:nvPr/>
        </p:nvCxnSpPr>
        <p:spPr>
          <a:xfrm>
            <a:off x="1597935" y="3191606"/>
            <a:ext cx="1132" cy="3926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52" name="Picture 51"/>
          <p:cNvPicPr>
            <a:picLocks noChangeAspect="1"/>
          </p:cNvPicPr>
          <p:nvPr/>
        </p:nvPicPr>
        <p:blipFill>
          <a:blip r:embed="rId3"/>
          <a:stretch>
            <a:fillRect/>
          </a:stretch>
        </p:blipFill>
        <p:spPr>
          <a:xfrm rot="16200000">
            <a:off x="3326788" y="2467783"/>
            <a:ext cx="332139" cy="2549845"/>
          </a:xfrm>
          <a:prstGeom prst="rect">
            <a:avLst/>
          </a:prstGeom>
        </p:spPr>
      </p:pic>
      <p:pic>
        <p:nvPicPr>
          <p:cNvPr id="12" name="Picture 11">
            <a:extLst>
              <a:ext uri="{FF2B5EF4-FFF2-40B4-BE49-F238E27FC236}">
                <a16:creationId xmlns:a16="http://schemas.microsoft.com/office/drawing/2014/main" id="{85727429-0D98-4C8E-9D12-BCC8FC92A645}"/>
              </a:ext>
            </a:extLst>
          </p:cNvPr>
          <p:cNvPicPr>
            <a:picLocks noChangeAspect="1"/>
          </p:cNvPicPr>
          <p:nvPr/>
        </p:nvPicPr>
        <p:blipFill>
          <a:blip r:embed="rId4"/>
          <a:stretch>
            <a:fillRect/>
          </a:stretch>
        </p:blipFill>
        <p:spPr>
          <a:xfrm>
            <a:off x="5206520" y="4072451"/>
            <a:ext cx="2312827" cy="2260853"/>
          </a:xfrm>
          <a:prstGeom prst="rect">
            <a:avLst/>
          </a:prstGeom>
        </p:spPr>
      </p:pic>
      <p:sp>
        <p:nvSpPr>
          <p:cNvPr id="8" name="Footer Placeholder 7">
            <a:extLst>
              <a:ext uri="{FF2B5EF4-FFF2-40B4-BE49-F238E27FC236}">
                <a16:creationId xmlns:a16="http://schemas.microsoft.com/office/drawing/2014/main" id="{F2342C91-1354-4C94-BAF9-059206F9B38E}"/>
              </a:ext>
            </a:extLst>
          </p:cNvPr>
          <p:cNvSpPr>
            <a:spLocks noGrp="1"/>
          </p:cNvSpPr>
          <p:nvPr>
            <p:ph type="ftr" sz="quarter" idx="12"/>
          </p:nvPr>
        </p:nvSpPr>
        <p:spPr/>
        <p:txBody>
          <a:bodyPr/>
          <a:lstStyle/>
          <a:p>
            <a:pPr>
              <a:defRPr/>
            </a:pPr>
            <a:r>
              <a:rPr lang="en-US"/>
              <a:t>TEATER HEALTH SOLUTIONS</a:t>
            </a:r>
          </a:p>
        </p:txBody>
      </p:sp>
    </p:spTree>
    <p:extLst>
      <p:ext uri="{BB962C8B-B14F-4D97-AF65-F5344CB8AC3E}">
        <p14:creationId xmlns:p14="http://schemas.microsoft.com/office/powerpoint/2010/main" val="975550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pathways</a:t>
            </a:r>
          </a:p>
        </p:txBody>
      </p:sp>
      <p:sp>
        <p:nvSpPr>
          <p:cNvPr id="3" name="Slide Number Placeholder 2"/>
          <p:cNvSpPr>
            <a:spLocks noGrp="1"/>
          </p:cNvSpPr>
          <p:nvPr>
            <p:ph type="sldNum" sz="quarter" idx="11"/>
          </p:nvPr>
        </p:nvSpPr>
        <p:spPr/>
        <p:txBody>
          <a:bodyPr/>
          <a:lstStyle/>
          <a:p>
            <a:fld id="{BD75F58C-1303-4D6B-8C5D-1C4EF38789E9}" type="slidenum">
              <a:rPr lang="en-US" altLang="en-US" smtClean="0"/>
              <a:pPr/>
              <a:t>26</a:t>
            </a:fld>
            <a:endParaRPr lang="en-US" altLang="en-US" sz="1800" b="0">
              <a:solidFill>
                <a:schemeClr val="tx1"/>
              </a:solidFill>
            </a:endParaRPr>
          </a:p>
        </p:txBody>
      </p:sp>
      <p:sp>
        <p:nvSpPr>
          <p:cNvPr id="4" name="TextBox 3"/>
          <p:cNvSpPr txBox="1"/>
          <p:nvPr/>
        </p:nvSpPr>
        <p:spPr>
          <a:xfrm>
            <a:off x="990600" y="2209800"/>
            <a:ext cx="1216936" cy="369332"/>
          </a:xfrm>
          <a:prstGeom prst="rect">
            <a:avLst/>
          </a:prstGeom>
          <a:noFill/>
        </p:spPr>
        <p:txBody>
          <a:bodyPr wrap="none" rtlCol="0">
            <a:spAutoFit/>
          </a:bodyPr>
          <a:lstStyle/>
          <a:p>
            <a:r>
              <a:rPr lang="en-US" dirty="0"/>
              <a:t>Nociceptor</a:t>
            </a:r>
          </a:p>
        </p:txBody>
      </p:sp>
      <p:sp>
        <p:nvSpPr>
          <p:cNvPr id="5" name="TextBox 4"/>
          <p:cNvSpPr txBox="1"/>
          <p:nvPr/>
        </p:nvSpPr>
        <p:spPr>
          <a:xfrm>
            <a:off x="545798" y="2819400"/>
            <a:ext cx="2106539" cy="369332"/>
          </a:xfrm>
          <a:prstGeom prst="rect">
            <a:avLst/>
          </a:prstGeom>
          <a:noFill/>
        </p:spPr>
        <p:txBody>
          <a:bodyPr wrap="none" rtlCol="0">
            <a:spAutoFit/>
          </a:bodyPr>
          <a:lstStyle/>
          <a:p>
            <a:r>
              <a:rPr lang="en-US" dirty="0"/>
              <a:t>Spinothalamic nerve</a:t>
            </a:r>
          </a:p>
        </p:txBody>
      </p:sp>
      <p:sp>
        <p:nvSpPr>
          <p:cNvPr id="6" name="TextBox 5"/>
          <p:cNvSpPr txBox="1"/>
          <p:nvPr/>
        </p:nvSpPr>
        <p:spPr>
          <a:xfrm>
            <a:off x="1109990" y="3576637"/>
            <a:ext cx="1088760" cy="369332"/>
          </a:xfrm>
          <a:prstGeom prst="rect">
            <a:avLst/>
          </a:prstGeom>
          <a:noFill/>
        </p:spPr>
        <p:txBody>
          <a:bodyPr wrap="none" rtlCol="0">
            <a:spAutoFit/>
          </a:bodyPr>
          <a:lstStyle/>
          <a:p>
            <a:r>
              <a:rPr lang="en-US" dirty="0"/>
              <a:t>Thalamus</a:t>
            </a:r>
          </a:p>
        </p:txBody>
      </p:sp>
      <p:sp>
        <p:nvSpPr>
          <p:cNvPr id="7" name="TextBox 6"/>
          <p:cNvSpPr txBox="1"/>
          <p:nvPr/>
        </p:nvSpPr>
        <p:spPr>
          <a:xfrm>
            <a:off x="4767779" y="3576637"/>
            <a:ext cx="3176832" cy="400110"/>
          </a:xfrm>
          <a:prstGeom prst="rect">
            <a:avLst/>
          </a:prstGeom>
          <a:noFill/>
        </p:spPr>
        <p:txBody>
          <a:bodyPr wrap="none" rtlCol="0">
            <a:spAutoFit/>
          </a:bodyPr>
          <a:lstStyle/>
          <a:p>
            <a:r>
              <a:rPr lang="en-US" sz="2000" b="1" dirty="0">
                <a:solidFill>
                  <a:srgbClr val="FF0000"/>
                </a:solidFill>
              </a:rPr>
              <a:t>Somatosensory nerve (pain)</a:t>
            </a:r>
          </a:p>
        </p:txBody>
      </p:sp>
      <p:sp>
        <p:nvSpPr>
          <p:cNvPr id="8" name="TextBox 7"/>
          <p:cNvSpPr txBox="1"/>
          <p:nvPr/>
        </p:nvSpPr>
        <p:spPr>
          <a:xfrm>
            <a:off x="4800600" y="2004696"/>
            <a:ext cx="1666738" cy="369332"/>
          </a:xfrm>
          <a:prstGeom prst="rect">
            <a:avLst/>
          </a:prstGeom>
          <a:noFill/>
        </p:spPr>
        <p:txBody>
          <a:bodyPr wrap="none" rtlCol="0">
            <a:spAutoFit/>
          </a:bodyPr>
          <a:lstStyle/>
          <a:p>
            <a:r>
              <a:rPr lang="en-US" dirty="0"/>
              <a:t>Amygdala (fear)</a:t>
            </a:r>
          </a:p>
        </p:txBody>
      </p:sp>
      <p:sp>
        <p:nvSpPr>
          <p:cNvPr id="9" name="TextBox 8"/>
          <p:cNvSpPr txBox="1"/>
          <p:nvPr/>
        </p:nvSpPr>
        <p:spPr>
          <a:xfrm>
            <a:off x="4767779" y="2790666"/>
            <a:ext cx="2456955" cy="369332"/>
          </a:xfrm>
          <a:prstGeom prst="rect">
            <a:avLst/>
          </a:prstGeom>
          <a:noFill/>
        </p:spPr>
        <p:txBody>
          <a:bodyPr wrap="none" rtlCol="0">
            <a:spAutoFit/>
          </a:bodyPr>
          <a:lstStyle/>
          <a:p>
            <a:r>
              <a:rPr lang="en-US" dirty="0"/>
              <a:t>Hippocampus (memory)</a:t>
            </a:r>
          </a:p>
        </p:txBody>
      </p:sp>
      <p:sp>
        <p:nvSpPr>
          <p:cNvPr id="10" name="TextBox 9"/>
          <p:cNvSpPr txBox="1"/>
          <p:nvPr/>
        </p:nvSpPr>
        <p:spPr>
          <a:xfrm>
            <a:off x="4767779" y="4362608"/>
            <a:ext cx="2483244" cy="369332"/>
          </a:xfrm>
          <a:prstGeom prst="rect">
            <a:avLst/>
          </a:prstGeom>
          <a:noFill/>
        </p:spPr>
        <p:txBody>
          <a:bodyPr wrap="none" rtlCol="0">
            <a:spAutoFit/>
          </a:bodyPr>
          <a:lstStyle/>
          <a:p>
            <a:r>
              <a:rPr lang="en-US" dirty="0"/>
              <a:t>Limbic system (emotion)</a:t>
            </a:r>
          </a:p>
        </p:txBody>
      </p:sp>
      <p:sp>
        <p:nvSpPr>
          <p:cNvPr id="11" name="TextBox 10"/>
          <p:cNvSpPr txBox="1"/>
          <p:nvPr/>
        </p:nvSpPr>
        <p:spPr>
          <a:xfrm>
            <a:off x="4767779" y="5148579"/>
            <a:ext cx="3485634" cy="369332"/>
          </a:xfrm>
          <a:prstGeom prst="rect">
            <a:avLst/>
          </a:prstGeom>
          <a:noFill/>
        </p:spPr>
        <p:txBody>
          <a:bodyPr wrap="none" rtlCol="0">
            <a:spAutoFit/>
          </a:bodyPr>
          <a:lstStyle/>
          <a:p>
            <a:r>
              <a:rPr lang="en-US" dirty="0"/>
              <a:t>Prefrontal cortex (rational thinking)</a:t>
            </a:r>
          </a:p>
        </p:txBody>
      </p:sp>
      <p:cxnSp>
        <p:nvCxnSpPr>
          <p:cNvPr id="18" name="Straight Arrow Connector 17"/>
          <p:cNvCxnSpPr>
            <a:cxnSpLocks/>
          </p:cNvCxnSpPr>
          <p:nvPr/>
        </p:nvCxnSpPr>
        <p:spPr>
          <a:xfrm>
            <a:off x="1599067" y="2539718"/>
            <a:ext cx="1132" cy="3926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a:cxnSpLocks/>
          </p:cNvCxnSpPr>
          <p:nvPr/>
        </p:nvCxnSpPr>
        <p:spPr>
          <a:xfrm>
            <a:off x="1597935" y="3191606"/>
            <a:ext cx="1132" cy="3926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23" name="Ink 22"/>
              <p14:cNvContentPartPr/>
              <p14:nvPr/>
            </p14:nvContentPartPr>
            <p14:xfrm>
              <a:off x="4435237" y="2932287"/>
              <a:ext cx="399600" cy="809460"/>
            </p14:xfrm>
          </p:contentPart>
        </mc:Choice>
        <mc:Fallback xmlns="">
          <p:pic>
            <p:nvPicPr>
              <p:cNvPr id="23" name="Ink 22"/>
              <p:cNvPicPr/>
              <p:nvPr/>
            </p:nvPicPr>
            <p:blipFill>
              <a:blip r:embed="rId3"/>
              <a:stretch>
                <a:fillRect/>
              </a:stretch>
            </p:blipFill>
            <p:spPr>
              <a:xfrm>
                <a:off x="4430921" y="2927968"/>
                <a:ext cx="408232" cy="81809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Ink 23"/>
              <p14:cNvContentPartPr/>
              <p14:nvPr/>
            </p14:nvContentPartPr>
            <p14:xfrm>
              <a:off x="3936097" y="4498287"/>
              <a:ext cx="278640" cy="47520"/>
            </p14:xfrm>
          </p:contentPart>
        </mc:Choice>
        <mc:Fallback xmlns="">
          <p:pic>
            <p:nvPicPr>
              <p:cNvPr id="24" name="Ink 23"/>
              <p:cNvPicPr/>
              <p:nvPr/>
            </p:nvPicPr>
            <p:blipFill>
              <a:blip r:embed="rId5"/>
              <a:stretch>
                <a:fillRect/>
              </a:stretch>
            </p:blipFill>
            <p:spPr>
              <a:xfrm>
                <a:off x="3931783" y="4493967"/>
                <a:ext cx="287269"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Ink 24"/>
              <p14:cNvContentPartPr/>
              <p14:nvPr/>
            </p14:nvContentPartPr>
            <p14:xfrm>
              <a:off x="4062097" y="4393167"/>
              <a:ext cx="26640" cy="247320"/>
            </p14:xfrm>
          </p:contentPart>
        </mc:Choice>
        <mc:Fallback xmlns="">
          <p:pic>
            <p:nvPicPr>
              <p:cNvPr id="25" name="Ink 24"/>
              <p:cNvPicPr/>
              <p:nvPr/>
            </p:nvPicPr>
            <p:blipFill>
              <a:blip r:embed="rId7"/>
              <a:stretch>
                <a:fillRect/>
              </a:stretch>
            </p:blipFill>
            <p:spPr>
              <a:xfrm>
                <a:off x="4057777" y="4388847"/>
                <a:ext cx="3528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Ink 25"/>
              <p14:cNvContentPartPr/>
              <p14:nvPr/>
            </p14:nvContentPartPr>
            <p14:xfrm>
              <a:off x="4309057" y="3767847"/>
              <a:ext cx="478800" cy="1576800"/>
            </p14:xfrm>
          </p:contentPart>
        </mc:Choice>
        <mc:Fallback xmlns="">
          <p:pic>
            <p:nvPicPr>
              <p:cNvPr id="26" name="Ink 25"/>
              <p:cNvPicPr/>
              <p:nvPr/>
            </p:nvPicPr>
            <p:blipFill>
              <a:blip r:embed="rId9"/>
              <a:stretch>
                <a:fillRect/>
              </a:stretch>
            </p:blipFill>
            <p:spPr>
              <a:xfrm>
                <a:off x="4304737" y="3763527"/>
                <a:ext cx="487440" cy="1585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Ink 26"/>
              <p14:cNvContentPartPr/>
              <p14:nvPr/>
            </p14:nvContentPartPr>
            <p14:xfrm>
              <a:off x="4487977" y="4256727"/>
              <a:ext cx="178920" cy="131760"/>
            </p14:xfrm>
          </p:contentPart>
        </mc:Choice>
        <mc:Fallback xmlns="">
          <p:pic>
            <p:nvPicPr>
              <p:cNvPr id="27" name="Ink 26"/>
              <p:cNvPicPr/>
              <p:nvPr/>
            </p:nvPicPr>
            <p:blipFill>
              <a:blip r:embed="rId11"/>
              <a:stretch>
                <a:fillRect/>
              </a:stretch>
            </p:blipFill>
            <p:spPr>
              <a:xfrm>
                <a:off x="4483657" y="4252407"/>
                <a:ext cx="1875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Ink 27"/>
              <p14:cNvContentPartPr/>
              <p14:nvPr/>
            </p14:nvContentPartPr>
            <p14:xfrm>
              <a:off x="4545577" y="4230447"/>
              <a:ext cx="21240" cy="189360"/>
            </p14:xfrm>
          </p:contentPart>
        </mc:Choice>
        <mc:Fallback xmlns="">
          <p:pic>
            <p:nvPicPr>
              <p:cNvPr id="28" name="Ink 27"/>
              <p:cNvPicPr/>
              <p:nvPr/>
            </p:nvPicPr>
            <p:blipFill>
              <a:blip r:embed="rId13"/>
              <a:stretch>
                <a:fillRect/>
              </a:stretch>
            </p:blipFill>
            <p:spPr>
              <a:xfrm>
                <a:off x="4541257" y="4226127"/>
                <a:ext cx="2988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p14:cNvContentPartPr/>
              <p14:nvPr/>
            </p14:nvContentPartPr>
            <p14:xfrm>
              <a:off x="4656097" y="3815367"/>
              <a:ext cx="184320" cy="715320"/>
            </p14:xfrm>
          </p:contentPart>
        </mc:Choice>
        <mc:Fallback xmlns="">
          <p:pic>
            <p:nvPicPr>
              <p:cNvPr id="29" name="Ink 28"/>
              <p:cNvPicPr/>
              <p:nvPr/>
            </p:nvPicPr>
            <p:blipFill>
              <a:blip r:embed="rId15"/>
              <a:stretch>
                <a:fillRect/>
              </a:stretch>
            </p:blipFill>
            <p:spPr>
              <a:xfrm>
                <a:off x="4651777" y="3811047"/>
                <a:ext cx="192960" cy="723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 name="Ink 31"/>
              <p14:cNvContentPartPr/>
              <p14:nvPr/>
            </p14:nvContentPartPr>
            <p14:xfrm>
              <a:off x="4119877" y="3184467"/>
              <a:ext cx="178920" cy="16020"/>
            </p14:xfrm>
          </p:contentPart>
        </mc:Choice>
        <mc:Fallback xmlns="">
          <p:pic>
            <p:nvPicPr>
              <p:cNvPr id="32" name="Ink 31"/>
              <p:cNvPicPr/>
              <p:nvPr/>
            </p:nvPicPr>
            <p:blipFill>
              <a:blip r:embed="rId17"/>
              <a:stretch>
                <a:fillRect/>
              </a:stretch>
            </p:blipFill>
            <p:spPr>
              <a:xfrm>
                <a:off x="4115557" y="3180195"/>
                <a:ext cx="187560" cy="2456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3" name="Ink 32"/>
              <p14:cNvContentPartPr/>
              <p14:nvPr/>
            </p14:nvContentPartPr>
            <p14:xfrm>
              <a:off x="4256677" y="3079527"/>
              <a:ext cx="21240" cy="210420"/>
            </p14:xfrm>
          </p:contentPart>
        </mc:Choice>
        <mc:Fallback xmlns="">
          <p:pic>
            <p:nvPicPr>
              <p:cNvPr id="33" name="Ink 32"/>
              <p:cNvPicPr/>
              <p:nvPr/>
            </p:nvPicPr>
            <p:blipFill>
              <a:blip r:embed="rId19"/>
              <a:stretch>
                <a:fillRect/>
              </a:stretch>
            </p:blipFill>
            <p:spPr>
              <a:xfrm>
                <a:off x="4252429" y="3075211"/>
                <a:ext cx="29736" cy="21905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5" name="Ink 34"/>
              <p14:cNvContentPartPr/>
              <p14:nvPr/>
            </p14:nvContentPartPr>
            <p14:xfrm>
              <a:off x="4004317" y="2243787"/>
              <a:ext cx="835740" cy="1566180"/>
            </p14:xfrm>
          </p:contentPart>
        </mc:Choice>
        <mc:Fallback xmlns="">
          <p:pic>
            <p:nvPicPr>
              <p:cNvPr id="35" name="Ink 34"/>
              <p:cNvPicPr/>
              <p:nvPr/>
            </p:nvPicPr>
            <p:blipFill>
              <a:blip r:embed="rId21"/>
              <a:stretch>
                <a:fillRect/>
              </a:stretch>
            </p:blipFill>
            <p:spPr>
              <a:xfrm>
                <a:off x="3999998" y="2239467"/>
                <a:ext cx="844378" cy="157481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8" name="Ink 37"/>
              <p14:cNvContentPartPr/>
              <p14:nvPr/>
            </p14:nvContentPartPr>
            <p14:xfrm>
              <a:off x="3767797" y="2963787"/>
              <a:ext cx="241920" cy="31680"/>
            </p14:xfrm>
          </p:contentPart>
        </mc:Choice>
        <mc:Fallback xmlns="">
          <p:pic>
            <p:nvPicPr>
              <p:cNvPr id="38" name="Ink 37"/>
              <p:cNvPicPr/>
              <p:nvPr/>
            </p:nvPicPr>
            <p:blipFill>
              <a:blip r:embed="rId23"/>
              <a:stretch>
                <a:fillRect/>
              </a:stretch>
            </p:blipFill>
            <p:spPr>
              <a:xfrm>
                <a:off x="3763483" y="2959467"/>
                <a:ext cx="250547"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9" name="Ink 38"/>
              <p14:cNvContentPartPr/>
              <p14:nvPr/>
            </p14:nvContentPartPr>
            <p14:xfrm>
              <a:off x="3899197" y="2816727"/>
              <a:ext cx="10620" cy="284040"/>
            </p14:xfrm>
          </p:contentPart>
        </mc:Choice>
        <mc:Fallback xmlns="">
          <p:pic>
            <p:nvPicPr>
              <p:cNvPr id="39" name="Ink 38"/>
              <p:cNvPicPr/>
              <p:nvPr/>
            </p:nvPicPr>
            <p:blipFill>
              <a:blip r:embed="rId25"/>
              <a:stretch>
                <a:fillRect/>
              </a:stretch>
            </p:blipFill>
            <p:spPr>
              <a:xfrm>
                <a:off x="3894949" y="2812412"/>
                <a:ext cx="19116" cy="29266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2" name="Ink 41"/>
              <p14:cNvContentPartPr/>
              <p14:nvPr/>
            </p14:nvContentPartPr>
            <p14:xfrm>
              <a:off x="7499011" y="2971802"/>
              <a:ext cx="1492740" cy="2349360"/>
            </p14:xfrm>
          </p:contentPart>
        </mc:Choice>
        <mc:Fallback xmlns="">
          <p:pic>
            <p:nvPicPr>
              <p:cNvPr id="42" name="Ink 41"/>
              <p:cNvPicPr/>
              <p:nvPr/>
            </p:nvPicPr>
            <p:blipFill>
              <a:blip r:embed="rId27"/>
              <a:stretch>
                <a:fillRect/>
              </a:stretch>
            </p:blipFill>
            <p:spPr>
              <a:xfrm>
                <a:off x="7494692" y="2967483"/>
                <a:ext cx="1501379" cy="2357999"/>
              </a:xfrm>
              <a:prstGeom prst="rect">
                <a:avLst/>
              </a:prstGeom>
            </p:spPr>
          </p:pic>
        </mc:Fallback>
      </mc:AlternateContent>
      <p:pic>
        <p:nvPicPr>
          <p:cNvPr id="50" name="Picture 49"/>
          <p:cNvPicPr>
            <a:picLocks noChangeAspect="1"/>
          </p:cNvPicPr>
          <p:nvPr/>
        </p:nvPicPr>
        <p:blipFill>
          <a:blip r:embed="rId28"/>
          <a:stretch>
            <a:fillRect/>
          </a:stretch>
        </p:blipFill>
        <p:spPr>
          <a:xfrm rot="13733630">
            <a:off x="2334853" y="2954299"/>
            <a:ext cx="393350" cy="941970"/>
          </a:xfrm>
          <a:prstGeom prst="rect">
            <a:avLst/>
          </a:prstGeom>
        </p:spPr>
      </p:pic>
      <p:pic>
        <p:nvPicPr>
          <p:cNvPr id="51" name="Picture 50"/>
          <p:cNvPicPr>
            <a:picLocks noChangeAspect="1"/>
          </p:cNvPicPr>
          <p:nvPr/>
        </p:nvPicPr>
        <p:blipFill>
          <a:blip r:embed="rId28"/>
          <a:stretch>
            <a:fillRect/>
          </a:stretch>
        </p:blipFill>
        <p:spPr>
          <a:xfrm rot="14821438">
            <a:off x="2415026" y="3160337"/>
            <a:ext cx="345279" cy="826851"/>
          </a:xfrm>
          <a:prstGeom prst="rect">
            <a:avLst/>
          </a:prstGeom>
        </p:spPr>
      </p:pic>
      <p:pic>
        <p:nvPicPr>
          <p:cNvPr id="52" name="Picture 51"/>
          <p:cNvPicPr>
            <a:picLocks noChangeAspect="1"/>
          </p:cNvPicPr>
          <p:nvPr/>
        </p:nvPicPr>
        <p:blipFill>
          <a:blip r:embed="rId28"/>
          <a:stretch>
            <a:fillRect/>
          </a:stretch>
        </p:blipFill>
        <p:spPr>
          <a:xfrm rot="16200000">
            <a:off x="2449558" y="3345013"/>
            <a:ext cx="332139" cy="795386"/>
          </a:xfrm>
          <a:prstGeom prst="rect">
            <a:avLst/>
          </a:prstGeom>
        </p:spPr>
      </p:pic>
      <p:pic>
        <p:nvPicPr>
          <p:cNvPr id="53" name="Picture 52"/>
          <p:cNvPicPr>
            <a:picLocks noChangeAspect="1"/>
          </p:cNvPicPr>
          <p:nvPr/>
        </p:nvPicPr>
        <p:blipFill>
          <a:blip r:embed="rId28"/>
          <a:stretch>
            <a:fillRect/>
          </a:stretch>
        </p:blipFill>
        <p:spPr>
          <a:xfrm rot="17479576">
            <a:off x="2406321" y="3513879"/>
            <a:ext cx="336724" cy="806366"/>
          </a:xfrm>
          <a:prstGeom prst="rect">
            <a:avLst/>
          </a:prstGeom>
        </p:spPr>
      </p:pic>
      <p:pic>
        <p:nvPicPr>
          <p:cNvPr id="54" name="Picture 53"/>
          <p:cNvPicPr>
            <a:picLocks noChangeAspect="1"/>
          </p:cNvPicPr>
          <p:nvPr/>
        </p:nvPicPr>
        <p:blipFill>
          <a:blip r:embed="rId28"/>
          <a:stretch>
            <a:fillRect/>
          </a:stretch>
        </p:blipFill>
        <p:spPr>
          <a:xfrm rot="19215103">
            <a:off x="2360589" y="3679251"/>
            <a:ext cx="335724" cy="922359"/>
          </a:xfrm>
          <a:prstGeom prst="rect">
            <a:avLst/>
          </a:prstGeom>
        </p:spPr>
      </p:pic>
      <mc:AlternateContent xmlns:mc="http://schemas.openxmlformats.org/markup-compatibility/2006" xmlns:p14="http://schemas.microsoft.com/office/powerpoint/2010/main">
        <mc:Choice Requires="p14">
          <p:contentPart p14:bwMode="auto" r:id="rId29">
            <p14:nvContentPartPr>
              <p14:cNvPr id="22" name="Ink 21">
                <a:extLst>
                  <a:ext uri="{FF2B5EF4-FFF2-40B4-BE49-F238E27FC236}">
                    <a16:creationId xmlns:a16="http://schemas.microsoft.com/office/drawing/2014/main" id="{406D5F45-0EC6-451B-8C83-9287295A8F5A}"/>
                  </a:ext>
                </a:extLst>
              </p14:cNvPr>
              <p14:cNvContentPartPr/>
              <p14:nvPr/>
            </p14:nvContentPartPr>
            <p14:xfrm>
              <a:off x="6773773" y="2286419"/>
              <a:ext cx="2066040" cy="2365200"/>
            </p14:xfrm>
          </p:contentPart>
        </mc:Choice>
        <mc:Fallback xmlns="">
          <p:pic>
            <p:nvPicPr>
              <p:cNvPr id="22" name="Ink 21">
                <a:extLst>
                  <a:ext uri="{FF2B5EF4-FFF2-40B4-BE49-F238E27FC236}">
                    <a16:creationId xmlns:a16="http://schemas.microsoft.com/office/drawing/2014/main" id="{406D5F45-0EC6-451B-8C83-9287295A8F5A}"/>
                  </a:ext>
                </a:extLst>
              </p:cNvPr>
              <p:cNvPicPr/>
              <p:nvPr/>
            </p:nvPicPr>
            <p:blipFill>
              <a:blip r:embed="rId30"/>
              <a:stretch>
                <a:fillRect/>
              </a:stretch>
            </p:blipFill>
            <p:spPr>
              <a:xfrm>
                <a:off x="6769453" y="2282100"/>
                <a:ext cx="2074680" cy="2373839"/>
              </a:xfrm>
              <a:prstGeom prst="rect">
                <a:avLst/>
              </a:prstGeom>
            </p:spPr>
          </p:pic>
        </mc:Fallback>
      </mc:AlternateContent>
      <p:sp>
        <p:nvSpPr>
          <p:cNvPr id="12" name="Footer Placeholder 11">
            <a:extLst>
              <a:ext uri="{FF2B5EF4-FFF2-40B4-BE49-F238E27FC236}">
                <a16:creationId xmlns:a16="http://schemas.microsoft.com/office/drawing/2014/main" id="{3DE40679-EBFD-4B1E-8E1C-AEC1753BC79B}"/>
              </a:ext>
            </a:extLst>
          </p:cNvPr>
          <p:cNvSpPr>
            <a:spLocks noGrp="1"/>
          </p:cNvSpPr>
          <p:nvPr>
            <p:ph type="ftr" sz="quarter" idx="12"/>
          </p:nvPr>
        </p:nvSpPr>
        <p:spPr/>
        <p:txBody>
          <a:bodyPr/>
          <a:lstStyle/>
          <a:p>
            <a:pPr>
              <a:defRPr/>
            </a:pPr>
            <a:r>
              <a:rPr lang="en-US"/>
              <a:t>TEATER HEALTH SOLUTIONS</a:t>
            </a:r>
          </a:p>
        </p:txBody>
      </p:sp>
    </p:spTree>
    <p:extLst>
      <p:ext uri="{BB962C8B-B14F-4D97-AF65-F5344CB8AC3E}">
        <p14:creationId xmlns:p14="http://schemas.microsoft.com/office/powerpoint/2010/main" val="2672936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 sensitization</a:t>
            </a:r>
          </a:p>
        </p:txBody>
      </p:sp>
      <p:sp>
        <p:nvSpPr>
          <p:cNvPr id="3" name="Slide Number Placeholder 2"/>
          <p:cNvSpPr>
            <a:spLocks noGrp="1"/>
          </p:cNvSpPr>
          <p:nvPr>
            <p:ph type="sldNum" sz="quarter" idx="11"/>
          </p:nvPr>
        </p:nvSpPr>
        <p:spPr/>
        <p:txBody>
          <a:bodyPr/>
          <a:lstStyle/>
          <a:p>
            <a:fld id="{BD75F58C-1303-4D6B-8C5D-1C4EF38789E9}" type="slidenum">
              <a:rPr lang="en-US" altLang="en-US" smtClean="0"/>
              <a:pPr/>
              <a:t>27</a:t>
            </a:fld>
            <a:endParaRPr lang="en-US" altLang="en-US" sz="1800" b="0">
              <a:solidFill>
                <a:schemeClr val="tx1"/>
              </a:solidFill>
            </a:endParaRPr>
          </a:p>
        </p:txBody>
      </p:sp>
      <p:sp>
        <p:nvSpPr>
          <p:cNvPr id="4" name="TextBox 3"/>
          <p:cNvSpPr txBox="1"/>
          <p:nvPr/>
        </p:nvSpPr>
        <p:spPr>
          <a:xfrm>
            <a:off x="990600" y="2209800"/>
            <a:ext cx="1216936" cy="369332"/>
          </a:xfrm>
          <a:prstGeom prst="rect">
            <a:avLst/>
          </a:prstGeom>
          <a:noFill/>
        </p:spPr>
        <p:txBody>
          <a:bodyPr wrap="none" rtlCol="0">
            <a:spAutoFit/>
          </a:bodyPr>
          <a:lstStyle/>
          <a:p>
            <a:r>
              <a:rPr lang="en-US" dirty="0"/>
              <a:t>Nociceptor</a:t>
            </a:r>
          </a:p>
        </p:txBody>
      </p:sp>
      <p:sp>
        <p:nvSpPr>
          <p:cNvPr id="5" name="TextBox 4"/>
          <p:cNvSpPr txBox="1"/>
          <p:nvPr/>
        </p:nvSpPr>
        <p:spPr>
          <a:xfrm>
            <a:off x="545798" y="2819400"/>
            <a:ext cx="2106539" cy="369332"/>
          </a:xfrm>
          <a:prstGeom prst="rect">
            <a:avLst/>
          </a:prstGeom>
          <a:noFill/>
        </p:spPr>
        <p:txBody>
          <a:bodyPr wrap="none" rtlCol="0">
            <a:spAutoFit/>
          </a:bodyPr>
          <a:lstStyle/>
          <a:p>
            <a:r>
              <a:rPr lang="en-US" dirty="0"/>
              <a:t>Spinothalamic nerve</a:t>
            </a:r>
          </a:p>
        </p:txBody>
      </p:sp>
      <p:sp>
        <p:nvSpPr>
          <p:cNvPr id="6" name="TextBox 5"/>
          <p:cNvSpPr txBox="1"/>
          <p:nvPr/>
        </p:nvSpPr>
        <p:spPr>
          <a:xfrm>
            <a:off x="1109990" y="3576637"/>
            <a:ext cx="1088760" cy="369332"/>
          </a:xfrm>
          <a:prstGeom prst="rect">
            <a:avLst/>
          </a:prstGeom>
          <a:noFill/>
        </p:spPr>
        <p:txBody>
          <a:bodyPr wrap="none" rtlCol="0">
            <a:spAutoFit/>
          </a:bodyPr>
          <a:lstStyle/>
          <a:p>
            <a:r>
              <a:rPr lang="en-US" dirty="0"/>
              <a:t>Thalamus</a:t>
            </a:r>
          </a:p>
        </p:txBody>
      </p:sp>
      <p:sp>
        <p:nvSpPr>
          <p:cNvPr id="7" name="TextBox 6"/>
          <p:cNvSpPr txBox="1"/>
          <p:nvPr/>
        </p:nvSpPr>
        <p:spPr>
          <a:xfrm>
            <a:off x="4767779" y="3576637"/>
            <a:ext cx="2816669" cy="369332"/>
          </a:xfrm>
          <a:prstGeom prst="rect">
            <a:avLst/>
          </a:prstGeom>
          <a:noFill/>
        </p:spPr>
        <p:txBody>
          <a:bodyPr wrap="none" rtlCol="0">
            <a:spAutoFit/>
          </a:bodyPr>
          <a:lstStyle/>
          <a:p>
            <a:r>
              <a:rPr lang="en-US" dirty="0"/>
              <a:t>Somatosensory nerve (pain)</a:t>
            </a:r>
          </a:p>
        </p:txBody>
      </p:sp>
      <p:sp>
        <p:nvSpPr>
          <p:cNvPr id="8" name="TextBox 7"/>
          <p:cNvSpPr txBox="1"/>
          <p:nvPr/>
        </p:nvSpPr>
        <p:spPr>
          <a:xfrm>
            <a:off x="4800600" y="2004696"/>
            <a:ext cx="1666738" cy="369332"/>
          </a:xfrm>
          <a:prstGeom prst="rect">
            <a:avLst/>
          </a:prstGeom>
          <a:noFill/>
        </p:spPr>
        <p:txBody>
          <a:bodyPr wrap="none" rtlCol="0">
            <a:spAutoFit/>
          </a:bodyPr>
          <a:lstStyle/>
          <a:p>
            <a:r>
              <a:rPr lang="en-US" dirty="0"/>
              <a:t>Amygdala (fear)</a:t>
            </a:r>
          </a:p>
        </p:txBody>
      </p:sp>
      <p:sp>
        <p:nvSpPr>
          <p:cNvPr id="9" name="TextBox 8"/>
          <p:cNvSpPr txBox="1"/>
          <p:nvPr/>
        </p:nvSpPr>
        <p:spPr>
          <a:xfrm>
            <a:off x="4767779" y="2790666"/>
            <a:ext cx="2456955" cy="369332"/>
          </a:xfrm>
          <a:prstGeom prst="rect">
            <a:avLst/>
          </a:prstGeom>
          <a:noFill/>
        </p:spPr>
        <p:txBody>
          <a:bodyPr wrap="none" rtlCol="0">
            <a:spAutoFit/>
          </a:bodyPr>
          <a:lstStyle/>
          <a:p>
            <a:r>
              <a:rPr lang="en-US" dirty="0"/>
              <a:t>Hippocampus (memory)</a:t>
            </a:r>
          </a:p>
        </p:txBody>
      </p:sp>
      <p:sp>
        <p:nvSpPr>
          <p:cNvPr id="10" name="TextBox 9"/>
          <p:cNvSpPr txBox="1"/>
          <p:nvPr/>
        </p:nvSpPr>
        <p:spPr>
          <a:xfrm>
            <a:off x="4767779" y="4362608"/>
            <a:ext cx="2483244" cy="369332"/>
          </a:xfrm>
          <a:prstGeom prst="rect">
            <a:avLst/>
          </a:prstGeom>
          <a:noFill/>
        </p:spPr>
        <p:txBody>
          <a:bodyPr wrap="none" rtlCol="0">
            <a:spAutoFit/>
          </a:bodyPr>
          <a:lstStyle/>
          <a:p>
            <a:r>
              <a:rPr lang="en-US" dirty="0"/>
              <a:t>Limbic system (emotion)</a:t>
            </a:r>
          </a:p>
        </p:txBody>
      </p:sp>
      <p:sp>
        <p:nvSpPr>
          <p:cNvPr id="11" name="TextBox 10"/>
          <p:cNvSpPr txBox="1"/>
          <p:nvPr/>
        </p:nvSpPr>
        <p:spPr>
          <a:xfrm>
            <a:off x="4767779" y="5148579"/>
            <a:ext cx="3485634" cy="369332"/>
          </a:xfrm>
          <a:prstGeom prst="rect">
            <a:avLst/>
          </a:prstGeom>
          <a:noFill/>
        </p:spPr>
        <p:txBody>
          <a:bodyPr wrap="none" rtlCol="0">
            <a:spAutoFit/>
          </a:bodyPr>
          <a:lstStyle/>
          <a:p>
            <a:r>
              <a:rPr lang="en-US" dirty="0"/>
              <a:t>Prefrontal cortex (rational thinking)</a:t>
            </a:r>
          </a:p>
        </p:txBody>
      </p:sp>
      <mc:AlternateContent xmlns:mc="http://schemas.openxmlformats.org/markup-compatibility/2006" xmlns:p14="http://schemas.microsoft.com/office/powerpoint/2010/main">
        <mc:Choice Requires="p14">
          <p:contentPart p14:bwMode="auto" r:id="rId2">
            <p14:nvContentPartPr>
              <p14:cNvPr id="23" name="Ink 22"/>
              <p14:cNvContentPartPr/>
              <p14:nvPr/>
            </p14:nvContentPartPr>
            <p14:xfrm>
              <a:off x="4435237" y="2932287"/>
              <a:ext cx="399600" cy="809460"/>
            </p14:xfrm>
          </p:contentPart>
        </mc:Choice>
        <mc:Fallback xmlns="">
          <p:pic>
            <p:nvPicPr>
              <p:cNvPr id="23" name="Ink 22"/>
              <p:cNvPicPr/>
              <p:nvPr/>
            </p:nvPicPr>
            <p:blipFill>
              <a:blip r:embed="rId3"/>
              <a:stretch>
                <a:fillRect/>
              </a:stretch>
            </p:blipFill>
            <p:spPr>
              <a:xfrm>
                <a:off x="4430921" y="2927968"/>
                <a:ext cx="408232" cy="81809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Ink 23"/>
              <p14:cNvContentPartPr/>
              <p14:nvPr/>
            </p14:nvContentPartPr>
            <p14:xfrm>
              <a:off x="3936097" y="4498287"/>
              <a:ext cx="278640" cy="47520"/>
            </p14:xfrm>
          </p:contentPart>
        </mc:Choice>
        <mc:Fallback xmlns="">
          <p:pic>
            <p:nvPicPr>
              <p:cNvPr id="24" name="Ink 23"/>
              <p:cNvPicPr/>
              <p:nvPr/>
            </p:nvPicPr>
            <p:blipFill>
              <a:blip r:embed="rId5"/>
              <a:stretch>
                <a:fillRect/>
              </a:stretch>
            </p:blipFill>
            <p:spPr>
              <a:xfrm>
                <a:off x="3931783" y="4493967"/>
                <a:ext cx="287269"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Ink 24"/>
              <p14:cNvContentPartPr/>
              <p14:nvPr/>
            </p14:nvContentPartPr>
            <p14:xfrm>
              <a:off x="4062097" y="4393167"/>
              <a:ext cx="26640" cy="247320"/>
            </p14:xfrm>
          </p:contentPart>
        </mc:Choice>
        <mc:Fallback xmlns="">
          <p:pic>
            <p:nvPicPr>
              <p:cNvPr id="25" name="Ink 24"/>
              <p:cNvPicPr/>
              <p:nvPr/>
            </p:nvPicPr>
            <p:blipFill>
              <a:blip r:embed="rId7"/>
              <a:stretch>
                <a:fillRect/>
              </a:stretch>
            </p:blipFill>
            <p:spPr>
              <a:xfrm>
                <a:off x="4057777" y="4388847"/>
                <a:ext cx="3528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Ink 25"/>
              <p14:cNvContentPartPr/>
              <p14:nvPr/>
            </p14:nvContentPartPr>
            <p14:xfrm>
              <a:off x="4309057" y="3767847"/>
              <a:ext cx="478800" cy="1576800"/>
            </p14:xfrm>
          </p:contentPart>
        </mc:Choice>
        <mc:Fallback xmlns="">
          <p:pic>
            <p:nvPicPr>
              <p:cNvPr id="26" name="Ink 25"/>
              <p:cNvPicPr/>
              <p:nvPr/>
            </p:nvPicPr>
            <p:blipFill>
              <a:blip r:embed="rId9"/>
              <a:stretch>
                <a:fillRect/>
              </a:stretch>
            </p:blipFill>
            <p:spPr>
              <a:xfrm>
                <a:off x="4304737" y="3763527"/>
                <a:ext cx="487440" cy="1585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Ink 26"/>
              <p14:cNvContentPartPr/>
              <p14:nvPr/>
            </p14:nvContentPartPr>
            <p14:xfrm>
              <a:off x="4487977" y="4256727"/>
              <a:ext cx="178920" cy="131760"/>
            </p14:xfrm>
          </p:contentPart>
        </mc:Choice>
        <mc:Fallback xmlns="">
          <p:pic>
            <p:nvPicPr>
              <p:cNvPr id="27" name="Ink 26"/>
              <p:cNvPicPr/>
              <p:nvPr/>
            </p:nvPicPr>
            <p:blipFill>
              <a:blip r:embed="rId11"/>
              <a:stretch>
                <a:fillRect/>
              </a:stretch>
            </p:blipFill>
            <p:spPr>
              <a:xfrm>
                <a:off x="4483657" y="4252407"/>
                <a:ext cx="1875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Ink 27"/>
              <p14:cNvContentPartPr/>
              <p14:nvPr/>
            </p14:nvContentPartPr>
            <p14:xfrm>
              <a:off x="4545577" y="4230447"/>
              <a:ext cx="21240" cy="189360"/>
            </p14:xfrm>
          </p:contentPart>
        </mc:Choice>
        <mc:Fallback xmlns="">
          <p:pic>
            <p:nvPicPr>
              <p:cNvPr id="28" name="Ink 27"/>
              <p:cNvPicPr/>
              <p:nvPr/>
            </p:nvPicPr>
            <p:blipFill>
              <a:blip r:embed="rId13"/>
              <a:stretch>
                <a:fillRect/>
              </a:stretch>
            </p:blipFill>
            <p:spPr>
              <a:xfrm>
                <a:off x="4541257" y="4226127"/>
                <a:ext cx="2988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p14:cNvContentPartPr/>
              <p14:nvPr/>
            </p14:nvContentPartPr>
            <p14:xfrm>
              <a:off x="4656097" y="3815367"/>
              <a:ext cx="184320" cy="715320"/>
            </p14:xfrm>
          </p:contentPart>
        </mc:Choice>
        <mc:Fallback xmlns="">
          <p:pic>
            <p:nvPicPr>
              <p:cNvPr id="29" name="Ink 28"/>
              <p:cNvPicPr/>
              <p:nvPr/>
            </p:nvPicPr>
            <p:blipFill>
              <a:blip r:embed="rId15"/>
              <a:stretch>
                <a:fillRect/>
              </a:stretch>
            </p:blipFill>
            <p:spPr>
              <a:xfrm>
                <a:off x="4651777" y="3811047"/>
                <a:ext cx="192960" cy="723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 name="Ink 31"/>
              <p14:cNvContentPartPr/>
              <p14:nvPr/>
            </p14:nvContentPartPr>
            <p14:xfrm>
              <a:off x="4119877" y="3184467"/>
              <a:ext cx="178920" cy="16020"/>
            </p14:xfrm>
          </p:contentPart>
        </mc:Choice>
        <mc:Fallback xmlns="">
          <p:pic>
            <p:nvPicPr>
              <p:cNvPr id="32" name="Ink 31"/>
              <p:cNvPicPr/>
              <p:nvPr/>
            </p:nvPicPr>
            <p:blipFill>
              <a:blip r:embed="rId17"/>
              <a:stretch>
                <a:fillRect/>
              </a:stretch>
            </p:blipFill>
            <p:spPr>
              <a:xfrm>
                <a:off x="4115557" y="3180195"/>
                <a:ext cx="187560" cy="2456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3" name="Ink 32"/>
              <p14:cNvContentPartPr/>
              <p14:nvPr/>
            </p14:nvContentPartPr>
            <p14:xfrm>
              <a:off x="4256677" y="3079527"/>
              <a:ext cx="21240" cy="210420"/>
            </p14:xfrm>
          </p:contentPart>
        </mc:Choice>
        <mc:Fallback xmlns="">
          <p:pic>
            <p:nvPicPr>
              <p:cNvPr id="33" name="Ink 32"/>
              <p:cNvPicPr/>
              <p:nvPr/>
            </p:nvPicPr>
            <p:blipFill>
              <a:blip r:embed="rId19"/>
              <a:stretch>
                <a:fillRect/>
              </a:stretch>
            </p:blipFill>
            <p:spPr>
              <a:xfrm>
                <a:off x="4252429" y="3075211"/>
                <a:ext cx="29736" cy="21905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5" name="Ink 34"/>
              <p14:cNvContentPartPr/>
              <p14:nvPr/>
            </p14:nvContentPartPr>
            <p14:xfrm>
              <a:off x="4004317" y="2243787"/>
              <a:ext cx="835740" cy="1566180"/>
            </p14:xfrm>
          </p:contentPart>
        </mc:Choice>
        <mc:Fallback xmlns="">
          <p:pic>
            <p:nvPicPr>
              <p:cNvPr id="35" name="Ink 34"/>
              <p:cNvPicPr/>
              <p:nvPr/>
            </p:nvPicPr>
            <p:blipFill>
              <a:blip r:embed="rId21"/>
              <a:stretch>
                <a:fillRect/>
              </a:stretch>
            </p:blipFill>
            <p:spPr>
              <a:xfrm>
                <a:off x="3999998" y="2239467"/>
                <a:ext cx="844378" cy="157481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8" name="Ink 37"/>
              <p14:cNvContentPartPr/>
              <p14:nvPr/>
            </p14:nvContentPartPr>
            <p14:xfrm>
              <a:off x="3767797" y="2963787"/>
              <a:ext cx="241920" cy="31680"/>
            </p14:xfrm>
          </p:contentPart>
        </mc:Choice>
        <mc:Fallback xmlns="">
          <p:pic>
            <p:nvPicPr>
              <p:cNvPr id="38" name="Ink 37"/>
              <p:cNvPicPr/>
              <p:nvPr/>
            </p:nvPicPr>
            <p:blipFill>
              <a:blip r:embed="rId23"/>
              <a:stretch>
                <a:fillRect/>
              </a:stretch>
            </p:blipFill>
            <p:spPr>
              <a:xfrm>
                <a:off x="3763483" y="2959467"/>
                <a:ext cx="250547"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9" name="Ink 38"/>
              <p14:cNvContentPartPr/>
              <p14:nvPr/>
            </p14:nvContentPartPr>
            <p14:xfrm>
              <a:off x="3899197" y="2816727"/>
              <a:ext cx="10620" cy="284040"/>
            </p14:xfrm>
          </p:contentPart>
        </mc:Choice>
        <mc:Fallback xmlns="">
          <p:pic>
            <p:nvPicPr>
              <p:cNvPr id="39" name="Ink 38"/>
              <p:cNvPicPr/>
              <p:nvPr/>
            </p:nvPicPr>
            <p:blipFill>
              <a:blip r:embed="rId25"/>
              <a:stretch>
                <a:fillRect/>
              </a:stretch>
            </p:blipFill>
            <p:spPr>
              <a:xfrm>
                <a:off x="3894949" y="2812412"/>
                <a:ext cx="19116" cy="292669"/>
              </a:xfrm>
              <a:prstGeom prst="rect">
                <a:avLst/>
              </a:prstGeom>
            </p:spPr>
          </p:pic>
        </mc:Fallback>
      </mc:AlternateContent>
      <p:sp>
        <p:nvSpPr>
          <p:cNvPr id="12" name="Oval 11"/>
          <p:cNvSpPr/>
          <p:nvPr/>
        </p:nvSpPr>
        <p:spPr>
          <a:xfrm>
            <a:off x="3429000" y="1524000"/>
            <a:ext cx="5486400" cy="5029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2">
            <a:extLst>
              <a:ext uri="{FF2B5EF4-FFF2-40B4-BE49-F238E27FC236}">
                <a16:creationId xmlns:a16="http://schemas.microsoft.com/office/drawing/2014/main" id="{A043E314-39BD-4696-AA3C-E8D44E2E41ED}"/>
              </a:ext>
            </a:extLst>
          </p:cNvPr>
          <p:cNvSpPr>
            <a:spLocks noGrp="1"/>
          </p:cNvSpPr>
          <p:nvPr>
            <p:ph type="ftr" sz="quarter" idx="12"/>
          </p:nvPr>
        </p:nvSpPr>
        <p:spPr/>
        <p:txBody>
          <a:bodyPr/>
          <a:lstStyle/>
          <a:p>
            <a:pPr>
              <a:defRPr/>
            </a:pPr>
            <a:r>
              <a:rPr lang="en-US"/>
              <a:t>TEATER HEALTH SOLUTIONS</a:t>
            </a:r>
          </a:p>
        </p:txBody>
      </p:sp>
    </p:spTree>
    <p:extLst>
      <p:ext uri="{BB962C8B-B14F-4D97-AF65-F5344CB8AC3E}">
        <p14:creationId xmlns:p14="http://schemas.microsoft.com/office/powerpoint/2010/main" val="3560989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07722C-6D68-48DE-B388-6371B60143C1}"/>
              </a:ext>
            </a:extLst>
          </p:cNvPr>
          <p:cNvSpPr>
            <a:spLocks noGrp="1"/>
          </p:cNvSpPr>
          <p:nvPr>
            <p:ph type="sldNum" sz="quarter" idx="12"/>
          </p:nvPr>
        </p:nvSpPr>
        <p:spPr/>
        <p:txBody>
          <a:bodyPr/>
          <a:lstStyle/>
          <a:p>
            <a:fld id="{BD75F58C-1303-4D6B-8C5D-1C4EF38789E9}" type="slidenum">
              <a:rPr lang="en-US" altLang="en-US" smtClean="0"/>
              <a:pPr/>
              <a:t>28</a:t>
            </a:fld>
            <a:endParaRPr lang="en-US" altLang="en-US" sz="1800" b="0">
              <a:solidFill>
                <a:schemeClr val="tx1"/>
              </a:solidFill>
            </a:endParaRPr>
          </a:p>
        </p:txBody>
      </p:sp>
      <p:pic>
        <p:nvPicPr>
          <p:cNvPr id="7" name="Picture 6">
            <a:extLst>
              <a:ext uri="{FF2B5EF4-FFF2-40B4-BE49-F238E27FC236}">
                <a16:creationId xmlns:a16="http://schemas.microsoft.com/office/drawing/2014/main" id="{F8D01ADF-EAF8-46E5-BC46-8B02475BA46E}"/>
              </a:ext>
            </a:extLst>
          </p:cNvPr>
          <p:cNvPicPr>
            <a:picLocks noChangeAspect="1"/>
          </p:cNvPicPr>
          <p:nvPr/>
        </p:nvPicPr>
        <p:blipFill>
          <a:blip r:embed="rId2"/>
          <a:stretch>
            <a:fillRect/>
          </a:stretch>
        </p:blipFill>
        <p:spPr>
          <a:xfrm>
            <a:off x="302781" y="991376"/>
            <a:ext cx="8538437" cy="3683111"/>
          </a:xfrm>
          <a:prstGeom prst="rect">
            <a:avLst/>
          </a:prstGeom>
        </p:spPr>
      </p:pic>
      <p:sp>
        <p:nvSpPr>
          <p:cNvPr id="8" name="Rectangle 7">
            <a:extLst>
              <a:ext uri="{FF2B5EF4-FFF2-40B4-BE49-F238E27FC236}">
                <a16:creationId xmlns:a16="http://schemas.microsoft.com/office/drawing/2014/main" id="{85913400-6135-451A-9A18-30537EAD122C}"/>
              </a:ext>
            </a:extLst>
          </p:cNvPr>
          <p:cNvSpPr/>
          <p:nvPr/>
        </p:nvSpPr>
        <p:spPr>
          <a:xfrm>
            <a:off x="824687" y="5336304"/>
            <a:ext cx="7584676" cy="461665"/>
          </a:xfrm>
          <a:prstGeom prst="rect">
            <a:avLst/>
          </a:prstGeom>
        </p:spPr>
        <p:txBody>
          <a:bodyPr wrap="square">
            <a:spAutoFit/>
          </a:bodyPr>
          <a:lstStyle/>
          <a:p>
            <a:r>
              <a:rPr lang="en-US" sz="1200" dirty="0"/>
              <a:t>Bushnell MC, </a:t>
            </a:r>
            <a:r>
              <a:rPr lang="en-US" sz="1200" dirty="0" err="1"/>
              <a:t>Ceko</a:t>
            </a:r>
            <a:r>
              <a:rPr lang="en-US" sz="1200" dirty="0"/>
              <a:t> M, Low LA. Cognitive and emotional control of pain and its disruption in chronic pain. Nat Rev </a:t>
            </a:r>
            <a:r>
              <a:rPr lang="en-US" sz="1200" dirty="0" err="1"/>
              <a:t>Neurosci</a:t>
            </a:r>
            <a:r>
              <a:rPr lang="en-US" sz="1200" dirty="0"/>
              <a:t>. 2013;14(7):502-511. doi:10.1038/nrn3516</a:t>
            </a:r>
          </a:p>
        </p:txBody>
      </p:sp>
      <p:sp>
        <p:nvSpPr>
          <p:cNvPr id="2" name="Footer Placeholder 1">
            <a:extLst>
              <a:ext uri="{FF2B5EF4-FFF2-40B4-BE49-F238E27FC236}">
                <a16:creationId xmlns:a16="http://schemas.microsoft.com/office/drawing/2014/main" id="{B506542C-D043-49D9-B819-B11A466E98BF}"/>
              </a:ext>
            </a:extLst>
          </p:cNvPr>
          <p:cNvSpPr>
            <a:spLocks noGrp="1"/>
          </p:cNvSpPr>
          <p:nvPr>
            <p:ph type="ftr" sz="quarter" idx="11"/>
          </p:nvPr>
        </p:nvSpPr>
        <p:spPr/>
        <p:txBody>
          <a:bodyPr/>
          <a:lstStyle/>
          <a:p>
            <a:r>
              <a:rPr lang="en-US"/>
              <a:t>TEATER HEALTH SOLUTIONS</a:t>
            </a:r>
            <a:endParaRPr lang="en-US" dirty="0"/>
          </a:p>
        </p:txBody>
      </p:sp>
    </p:spTree>
    <p:extLst>
      <p:ext uri="{BB962C8B-B14F-4D97-AF65-F5344CB8AC3E}">
        <p14:creationId xmlns:p14="http://schemas.microsoft.com/office/powerpoint/2010/main" val="83083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830EE9-83F7-4FEC-8D61-1347490F5B69}"/>
              </a:ext>
            </a:extLst>
          </p:cNvPr>
          <p:cNvSpPr>
            <a:spLocks noGrp="1"/>
          </p:cNvSpPr>
          <p:nvPr>
            <p:ph type="ftr" sz="quarter" idx="11"/>
          </p:nvPr>
        </p:nvSpPr>
        <p:spPr/>
        <p:txBody>
          <a:bodyPr/>
          <a:lstStyle/>
          <a:p>
            <a:r>
              <a:rPr lang="en-US"/>
              <a:t>TEATER HEALTH SOLUTIONS</a:t>
            </a:r>
            <a:endParaRPr lang="en-US" dirty="0"/>
          </a:p>
        </p:txBody>
      </p:sp>
      <p:sp>
        <p:nvSpPr>
          <p:cNvPr id="3" name="Slide Number Placeholder 2">
            <a:extLst>
              <a:ext uri="{FF2B5EF4-FFF2-40B4-BE49-F238E27FC236}">
                <a16:creationId xmlns:a16="http://schemas.microsoft.com/office/drawing/2014/main" id="{72D0D0E8-E7C9-41C7-9F9C-4BF0F58AD806}"/>
              </a:ext>
            </a:extLst>
          </p:cNvPr>
          <p:cNvSpPr>
            <a:spLocks noGrp="1"/>
          </p:cNvSpPr>
          <p:nvPr>
            <p:ph type="sldNum" sz="quarter" idx="12"/>
          </p:nvPr>
        </p:nvSpPr>
        <p:spPr/>
        <p:txBody>
          <a:bodyPr/>
          <a:lstStyle/>
          <a:p>
            <a:fld id="{21D238E1-1ACC-402D-A297-A6F263CC65FA}" type="slidenum">
              <a:rPr lang="en-US" smtClean="0"/>
              <a:pPr/>
              <a:t>29</a:t>
            </a:fld>
            <a:endParaRPr lang="en-US"/>
          </a:p>
        </p:txBody>
      </p:sp>
      <p:pic>
        <p:nvPicPr>
          <p:cNvPr id="4" name="Picture 3">
            <a:extLst>
              <a:ext uri="{FF2B5EF4-FFF2-40B4-BE49-F238E27FC236}">
                <a16:creationId xmlns:a16="http://schemas.microsoft.com/office/drawing/2014/main" id="{9263A0AA-74CA-493E-BEB6-49C3376C6322}"/>
              </a:ext>
            </a:extLst>
          </p:cNvPr>
          <p:cNvPicPr>
            <a:picLocks noChangeAspect="1"/>
          </p:cNvPicPr>
          <p:nvPr/>
        </p:nvPicPr>
        <p:blipFill>
          <a:blip r:embed="rId3"/>
          <a:stretch>
            <a:fillRect/>
          </a:stretch>
        </p:blipFill>
        <p:spPr>
          <a:xfrm>
            <a:off x="940256" y="109001"/>
            <a:ext cx="7263488" cy="6116271"/>
          </a:xfrm>
          <a:prstGeom prst="rect">
            <a:avLst/>
          </a:prstGeom>
        </p:spPr>
      </p:pic>
    </p:spTree>
    <p:extLst>
      <p:ext uri="{BB962C8B-B14F-4D97-AF65-F5344CB8AC3E}">
        <p14:creationId xmlns:p14="http://schemas.microsoft.com/office/powerpoint/2010/main" val="3393680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quote:</a:t>
            </a:r>
          </a:p>
        </p:txBody>
      </p:sp>
      <p:sp>
        <p:nvSpPr>
          <p:cNvPr id="3" name="Content Placeholder 2"/>
          <p:cNvSpPr>
            <a:spLocks noGrp="1"/>
          </p:cNvSpPr>
          <p:nvPr>
            <p:ph idx="1"/>
          </p:nvPr>
        </p:nvSpPr>
        <p:spPr>
          <a:xfrm>
            <a:off x="822959" y="1981200"/>
            <a:ext cx="7543801" cy="3887894"/>
          </a:xfrm>
        </p:spPr>
        <p:txBody>
          <a:bodyPr>
            <a:normAutofit/>
          </a:bodyPr>
          <a:lstStyle/>
          <a:p>
            <a:pPr marL="0" indent="0">
              <a:buNone/>
            </a:pPr>
            <a:r>
              <a:rPr lang="en-US" sz="3600" dirty="0"/>
              <a:t>“Opioids are the most potent medications we have for treatment of pain.” </a:t>
            </a:r>
          </a:p>
          <a:p>
            <a:endParaRPr lang="en-US" sz="3600" dirty="0"/>
          </a:p>
          <a:p>
            <a:r>
              <a:rPr lang="en-US" dirty="0"/>
              <a:t>ASAM Principles of Addiction Medicine – Fifth edition. Chapter 97.</a:t>
            </a:r>
          </a:p>
        </p:txBody>
      </p:sp>
      <p:sp>
        <p:nvSpPr>
          <p:cNvPr id="4" name="Footer Placeholder 3"/>
          <p:cNvSpPr>
            <a:spLocks noGrp="1"/>
          </p:cNvSpPr>
          <p:nvPr>
            <p:ph type="ftr" sz="quarter" idx="11"/>
          </p:nvPr>
        </p:nvSpPr>
        <p:spPr/>
        <p:txBody>
          <a:bodyPr/>
          <a:lstStyle/>
          <a:p>
            <a:r>
              <a:rPr lang="en-US"/>
              <a:t>TEATER HEALTH SOLUTIONS</a:t>
            </a:r>
          </a:p>
        </p:txBody>
      </p:sp>
      <p:sp>
        <p:nvSpPr>
          <p:cNvPr id="5" name="Slide Number Placeholder 4"/>
          <p:cNvSpPr>
            <a:spLocks noGrp="1"/>
          </p:cNvSpPr>
          <p:nvPr>
            <p:ph type="sldNum" sz="quarter" idx="12"/>
          </p:nvPr>
        </p:nvSpPr>
        <p:spPr/>
        <p:txBody>
          <a:bodyPr/>
          <a:lstStyle/>
          <a:p>
            <a:fld id="{21D238E1-1ACC-402D-A297-A6F263CC65FA}" type="slidenum">
              <a:rPr lang="en-US" smtClean="0"/>
              <a:pPr/>
              <a:t>3</a:t>
            </a:fld>
            <a:endParaRPr lang="en-US"/>
          </a:p>
        </p:txBody>
      </p:sp>
    </p:spTree>
    <p:extLst>
      <p:ext uri="{BB962C8B-B14F-4D97-AF65-F5344CB8AC3E}">
        <p14:creationId xmlns:p14="http://schemas.microsoft.com/office/powerpoint/2010/main" val="798701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8986C-D664-4954-9DDA-315FF561BEBD}"/>
              </a:ext>
            </a:extLst>
          </p:cNvPr>
          <p:cNvSpPr>
            <a:spLocks noGrp="1"/>
          </p:cNvSpPr>
          <p:nvPr>
            <p:ph type="title"/>
          </p:nvPr>
        </p:nvSpPr>
        <p:spPr/>
        <p:txBody>
          <a:bodyPr/>
          <a:lstStyle/>
          <a:p>
            <a:r>
              <a:rPr lang="en-US" dirty="0"/>
              <a:t>Central Sensitization Syndromes</a:t>
            </a:r>
          </a:p>
        </p:txBody>
      </p:sp>
      <p:sp>
        <p:nvSpPr>
          <p:cNvPr id="5" name="Content Placeholder 4">
            <a:extLst>
              <a:ext uri="{FF2B5EF4-FFF2-40B4-BE49-F238E27FC236}">
                <a16:creationId xmlns:a16="http://schemas.microsoft.com/office/drawing/2014/main" id="{2E4CE4FF-A17E-4A2B-AFC6-3CE15739B65D}"/>
              </a:ext>
            </a:extLst>
          </p:cNvPr>
          <p:cNvSpPr>
            <a:spLocks noGrp="1"/>
          </p:cNvSpPr>
          <p:nvPr>
            <p:ph idx="1"/>
          </p:nvPr>
        </p:nvSpPr>
        <p:spPr/>
        <p:txBody>
          <a:bodyPr>
            <a:normAutofit/>
          </a:bodyPr>
          <a:lstStyle/>
          <a:p>
            <a:r>
              <a:rPr lang="en-US" sz="2800" dirty="0"/>
              <a:t>Fibromyalgia</a:t>
            </a:r>
          </a:p>
          <a:p>
            <a:r>
              <a:rPr lang="en-US" sz="2800" dirty="0"/>
              <a:t>Chronic headaches</a:t>
            </a:r>
          </a:p>
          <a:p>
            <a:r>
              <a:rPr lang="en-US" sz="2800" dirty="0"/>
              <a:t>Irritable bowel syndrome</a:t>
            </a:r>
          </a:p>
          <a:p>
            <a:r>
              <a:rPr lang="en-US" sz="2800" dirty="0"/>
              <a:t>Chronic neck pain</a:t>
            </a:r>
          </a:p>
          <a:p>
            <a:r>
              <a:rPr lang="en-US" sz="2800" dirty="0"/>
              <a:t>Chronic back pain</a:t>
            </a:r>
          </a:p>
          <a:p>
            <a:r>
              <a:rPr lang="en-US" sz="2800" dirty="0"/>
              <a:t>Interstitial cystitis</a:t>
            </a:r>
          </a:p>
          <a:p>
            <a:r>
              <a:rPr lang="en-US" sz="2800" dirty="0">
                <a:solidFill>
                  <a:srgbClr val="FF0000"/>
                </a:solidFill>
              </a:rPr>
              <a:t>All chronic pain??? </a:t>
            </a:r>
          </a:p>
          <a:p>
            <a:pPr marL="0" indent="0">
              <a:buNone/>
            </a:pPr>
            <a:endParaRPr lang="en-US" sz="2800" dirty="0"/>
          </a:p>
        </p:txBody>
      </p:sp>
      <p:sp>
        <p:nvSpPr>
          <p:cNvPr id="4" name="Footer Placeholder 3">
            <a:extLst>
              <a:ext uri="{FF2B5EF4-FFF2-40B4-BE49-F238E27FC236}">
                <a16:creationId xmlns:a16="http://schemas.microsoft.com/office/drawing/2014/main" id="{5FF5064A-D129-4727-9F98-09C89974F81A}"/>
              </a:ext>
            </a:extLst>
          </p:cNvPr>
          <p:cNvSpPr>
            <a:spLocks noGrp="1"/>
          </p:cNvSpPr>
          <p:nvPr>
            <p:ph type="ftr" sz="quarter" idx="11"/>
          </p:nvPr>
        </p:nvSpPr>
        <p:spPr/>
        <p:txBody>
          <a:bodyPr/>
          <a:lstStyle/>
          <a:p>
            <a:pPr>
              <a:defRPr/>
            </a:pPr>
            <a:r>
              <a:rPr lang="en-US"/>
              <a:t>TEATER HEALTH SOLUTIONS</a:t>
            </a:r>
          </a:p>
        </p:txBody>
      </p:sp>
      <p:sp>
        <p:nvSpPr>
          <p:cNvPr id="3" name="Slide Number Placeholder 2">
            <a:extLst>
              <a:ext uri="{FF2B5EF4-FFF2-40B4-BE49-F238E27FC236}">
                <a16:creationId xmlns:a16="http://schemas.microsoft.com/office/drawing/2014/main" id="{0E9386BD-77F1-463E-B36F-1046BDC78154}"/>
              </a:ext>
            </a:extLst>
          </p:cNvPr>
          <p:cNvSpPr>
            <a:spLocks noGrp="1"/>
          </p:cNvSpPr>
          <p:nvPr>
            <p:ph type="sldNum" sz="quarter" idx="12"/>
          </p:nvPr>
        </p:nvSpPr>
        <p:spPr/>
        <p:txBody>
          <a:bodyPr/>
          <a:lstStyle/>
          <a:p>
            <a:fld id="{BD75F58C-1303-4D6B-8C5D-1C4EF38789E9}" type="slidenum">
              <a:rPr lang="en-US" altLang="en-US" smtClean="0"/>
              <a:pPr/>
              <a:t>30</a:t>
            </a:fld>
            <a:endParaRPr lang="en-US" altLang="en-US" sz="1800" b="0">
              <a:solidFill>
                <a:schemeClr val="tx1"/>
              </a:solidFill>
            </a:endParaRPr>
          </a:p>
        </p:txBody>
      </p:sp>
    </p:spTree>
    <p:extLst>
      <p:ext uri="{BB962C8B-B14F-4D97-AF65-F5344CB8AC3E}">
        <p14:creationId xmlns:p14="http://schemas.microsoft.com/office/powerpoint/2010/main" val="154844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C29F-F4FD-4520-B475-1678EE4C3C11}"/>
              </a:ext>
            </a:extLst>
          </p:cNvPr>
          <p:cNvSpPr>
            <a:spLocks noGrp="1"/>
          </p:cNvSpPr>
          <p:nvPr>
            <p:ph type="title"/>
          </p:nvPr>
        </p:nvSpPr>
        <p:spPr/>
        <p:txBody>
          <a:bodyPr/>
          <a:lstStyle/>
          <a:p>
            <a:r>
              <a:rPr lang="en-US" dirty="0"/>
              <a:t>Radiofrequency denervation</a:t>
            </a:r>
            <a:r>
              <a:rPr lang="en-US" baseline="30000" dirty="0"/>
              <a:t>49</a:t>
            </a:r>
            <a:endParaRPr lang="en-US" dirty="0"/>
          </a:p>
        </p:txBody>
      </p:sp>
      <p:sp>
        <p:nvSpPr>
          <p:cNvPr id="3" name="Content Placeholder 2">
            <a:extLst>
              <a:ext uri="{FF2B5EF4-FFF2-40B4-BE49-F238E27FC236}">
                <a16:creationId xmlns:a16="http://schemas.microsoft.com/office/drawing/2014/main" id="{C8EDDE3C-BC65-41BB-8FC8-78895DDB5E06}"/>
              </a:ext>
            </a:extLst>
          </p:cNvPr>
          <p:cNvSpPr>
            <a:spLocks noGrp="1"/>
          </p:cNvSpPr>
          <p:nvPr>
            <p:ph idx="1"/>
          </p:nvPr>
        </p:nvSpPr>
        <p:spPr>
          <a:xfrm>
            <a:off x="822959" y="1845734"/>
            <a:ext cx="7543801" cy="4518280"/>
          </a:xfrm>
        </p:spPr>
        <p:txBody>
          <a:bodyPr>
            <a:normAutofit/>
          </a:bodyPr>
          <a:lstStyle/>
          <a:p>
            <a:r>
              <a:rPr lang="en-US" dirty="0"/>
              <a:t>Over 600 patients with CLBP and no improvement with conservative measures. </a:t>
            </a:r>
          </a:p>
          <a:p>
            <a:r>
              <a:rPr lang="en-US" dirty="0"/>
              <a:t>50% received denervation. All had a standardized exercise program. </a:t>
            </a:r>
          </a:p>
          <a:p>
            <a:r>
              <a:rPr lang="en-US" u="sng" dirty="0"/>
              <a:t>No difference</a:t>
            </a:r>
            <a:r>
              <a:rPr lang="en-US" dirty="0"/>
              <a:t> in pain at 3 months.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JAMA, 2017</a:t>
            </a:r>
          </a:p>
        </p:txBody>
      </p:sp>
      <p:sp>
        <p:nvSpPr>
          <p:cNvPr id="4" name="Footer Placeholder 3">
            <a:extLst>
              <a:ext uri="{FF2B5EF4-FFF2-40B4-BE49-F238E27FC236}">
                <a16:creationId xmlns:a16="http://schemas.microsoft.com/office/drawing/2014/main" id="{4F392613-2E30-4A0D-8907-7A5569B5922D}"/>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20355836-79FF-4CCF-AC02-915D092DF6B9}"/>
              </a:ext>
            </a:extLst>
          </p:cNvPr>
          <p:cNvSpPr>
            <a:spLocks noGrp="1"/>
          </p:cNvSpPr>
          <p:nvPr>
            <p:ph type="sldNum" sz="quarter" idx="12"/>
          </p:nvPr>
        </p:nvSpPr>
        <p:spPr/>
        <p:txBody>
          <a:bodyPr/>
          <a:lstStyle/>
          <a:p>
            <a:fld id="{21D238E1-1ACC-402D-A297-A6F263CC65FA}" type="slidenum">
              <a:rPr lang="en-US" smtClean="0"/>
              <a:pPr/>
              <a:t>31</a:t>
            </a:fld>
            <a:endParaRPr lang="en-US"/>
          </a:p>
        </p:txBody>
      </p:sp>
      <p:pic>
        <p:nvPicPr>
          <p:cNvPr id="6" name="Picture 5">
            <a:extLst>
              <a:ext uri="{FF2B5EF4-FFF2-40B4-BE49-F238E27FC236}">
                <a16:creationId xmlns:a16="http://schemas.microsoft.com/office/drawing/2014/main" id="{26FF3A03-4283-40AB-86F0-3E80581F9C12}"/>
              </a:ext>
            </a:extLst>
          </p:cNvPr>
          <p:cNvPicPr>
            <a:picLocks noChangeAspect="1"/>
          </p:cNvPicPr>
          <p:nvPr/>
        </p:nvPicPr>
        <p:blipFill>
          <a:blip r:embed="rId2"/>
          <a:stretch>
            <a:fillRect/>
          </a:stretch>
        </p:blipFill>
        <p:spPr>
          <a:xfrm>
            <a:off x="4915215" y="3080196"/>
            <a:ext cx="3250209" cy="3150422"/>
          </a:xfrm>
          <a:prstGeom prst="rect">
            <a:avLst/>
          </a:prstGeom>
        </p:spPr>
      </p:pic>
    </p:spTree>
    <p:extLst>
      <p:ext uri="{BB962C8B-B14F-4D97-AF65-F5344CB8AC3E}">
        <p14:creationId xmlns:p14="http://schemas.microsoft.com/office/powerpoint/2010/main" val="341765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969-D931-4D4B-A488-E9F0E4F4385A}"/>
              </a:ext>
            </a:extLst>
          </p:cNvPr>
          <p:cNvSpPr>
            <a:spLocks noGrp="1"/>
          </p:cNvSpPr>
          <p:nvPr>
            <p:ph type="title"/>
          </p:nvPr>
        </p:nvSpPr>
        <p:spPr>
          <a:xfrm>
            <a:off x="822960" y="758952"/>
            <a:ext cx="7543800" cy="2993241"/>
          </a:xfrm>
        </p:spPr>
        <p:txBody>
          <a:bodyPr/>
          <a:lstStyle/>
          <a:p>
            <a:pPr algn="ctr"/>
            <a:r>
              <a:rPr lang="en-US" u="sng" dirty="0"/>
              <a:t>OPIOIDS</a:t>
            </a:r>
          </a:p>
        </p:txBody>
      </p:sp>
      <p:sp>
        <p:nvSpPr>
          <p:cNvPr id="3" name="Text Placeholder 2">
            <a:extLst>
              <a:ext uri="{FF2B5EF4-FFF2-40B4-BE49-F238E27FC236}">
                <a16:creationId xmlns:a16="http://schemas.microsoft.com/office/drawing/2014/main" id="{EEEFA513-387D-40B4-83AF-54E24CC9725C}"/>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1E020533-0E8F-4F93-8512-E70933F24A22}"/>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37B44F12-3580-4A51-A7CE-D303CD4B5060}"/>
              </a:ext>
            </a:extLst>
          </p:cNvPr>
          <p:cNvSpPr>
            <a:spLocks noGrp="1"/>
          </p:cNvSpPr>
          <p:nvPr>
            <p:ph type="sldNum" sz="quarter" idx="12"/>
          </p:nvPr>
        </p:nvSpPr>
        <p:spPr/>
        <p:txBody>
          <a:bodyPr/>
          <a:lstStyle/>
          <a:p>
            <a:fld id="{21D238E1-1ACC-402D-A297-A6F263CC65FA}" type="slidenum">
              <a:rPr lang="en-US" smtClean="0"/>
              <a:pPr/>
              <a:t>32</a:t>
            </a:fld>
            <a:endParaRPr lang="en-US"/>
          </a:p>
        </p:txBody>
      </p:sp>
    </p:spTree>
    <p:extLst>
      <p:ext uri="{BB962C8B-B14F-4D97-AF65-F5344CB8AC3E}">
        <p14:creationId xmlns:p14="http://schemas.microsoft.com/office/powerpoint/2010/main" val="3314668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0" y="609600"/>
            <a:ext cx="3440365" cy="830997"/>
          </a:xfrm>
          <a:prstGeom prst="rect">
            <a:avLst/>
          </a:prstGeom>
          <a:noFill/>
        </p:spPr>
        <p:txBody>
          <a:bodyPr wrap="none" lIns="91407" tIns="45704" rIns="91407" bIns="45704"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Poppy plant</a:t>
            </a:r>
          </a:p>
        </p:txBody>
      </p:sp>
      <p:pic>
        <p:nvPicPr>
          <p:cNvPr id="3" name="Picture 2" descr="Image result for papaver somnife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5029200" cy="619767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797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2X8XD9IJjT8/T6BWchTnfnI/AAAAAAAAAdE/JfRuKtcCKng/s1600/OpiumPoppyPlant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43200" y="1234190"/>
            <a:ext cx="3657600" cy="463296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197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9DE88-36C8-40D3-8BCB-B377EA94EC95}"/>
              </a:ext>
            </a:extLst>
          </p:cNvPr>
          <p:cNvSpPr>
            <a:spLocks noGrp="1"/>
          </p:cNvSpPr>
          <p:nvPr>
            <p:ph type="title"/>
          </p:nvPr>
        </p:nvSpPr>
        <p:spPr>
          <a:xfrm>
            <a:off x="822960" y="286604"/>
            <a:ext cx="7465119" cy="1450757"/>
          </a:xfrm>
        </p:spPr>
        <p:txBody>
          <a:bodyPr/>
          <a:lstStyle/>
          <a:p>
            <a:r>
              <a:rPr lang="en-US" dirty="0"/>
              <a:t>This is dopamine…</a:t>
            </a:r>
          </a:p>
        </p:txBody>
      </p:sp>
      <p:sp>
        <p:nvSpPr>
          <p:cNvPr id="4" name="Footer Placeholder 3">
            <a:extLst>
              <a:ext uri="{FF2B5EF4-FFF2-40B4-BE49-F238E27FC236}">
                <a16:creationId xmlns:a16="http://schemas.microsoft.com/office/drawing/2014/main" id="{F8DB2380-5ED5-4B8E-ADAD-AFAE7D1C75AD}"/>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12A65D26-38C3-4F55-B946-43100F2B2D0E}"/>
              </a:ext>
            </a:extLst>
          </p:cNvPr>
          <p:cNvSpPr>
            <a:spLocks noGrp="1"/>
          </p:cNvSpPr>
          <p:nvPr>
            <p:ph type="sldNum" sz="quarter" idx="12"/>
          </p:nvPr>
        </p:nvSpPr>
        <p:spPr/>
        <p:txBody>
          <a:bodyPr/>
          <a:lstStyle/>
          <a:p>
            <a:fld id="{21D238E1-1ACC-402D-A297-A6F263CC65FA}" type="slidenum">
              <a:rPr lang="en-US" smtClean="0"/>
              <a:pPr/>
              <a:t>35</a:t>
            </a:fld>
            <a:endParaRPr lang="en-US"/>
          </a:p>
        </p:txBody>
      </p:sp>
      <p:pic>
        <p:nvPicPr>
          <p:cNvPr id="3" name="Content Placeholder 2">
            <a:extLst>
              <a:ext uri="{FF2B5EF4-FFF2-40B4-BE49-F238E27FC236}">
                <a16:creationId xmlns:a16="http://schemas.microsoft.com/office/drawing/2014/main" id="{DCAAD702-ADE3-4ACB-97EE-3E0351A212DF}"/>
              </a:ext>
            </a:extLst>
          </p:cNvPr>
          <p:cNvPicPr>
            <a:picLocks noGrp="1" noChangeAspect="1"/>
          </p:cNvPicPr>
          <p:nvPr>
            <p:ph idx="1"/>
          </p:nvPr>
        </p:nvPicPr>
        <p:blipFill>
          <a:blip r:embed="rId2"/>
          <a:stretch>
            <a:fillRect/>
          </a:stretch>
        </p:blipFill>
        <p:spPr>
          <a:xfrm>
            <a:off x="773476" y="1775048"/>
            <a:ext cx="7564085" cy="4561956"/>
          </a:xfrm>
          <a:prstGeom prst="rect">
            <a:avLst/>
          </a:prstGeom>
        </p:spPr>
      </p:pic>
    </p:spTree>
    <p:extLst>
      <p:ext uri="{BB962C8B-B14F-4D97-AF65-F5344CB8AC3E}">
        <p14:creationId xmlns:p14="http://schemas.microsoft.com/office/powerpoint/2010/main" val="3498592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All addictive substances stimulate dopamine</a:t>
            </a:r>
          </a:p>
        </p:txBody>
      </p:sp>
      <p:sp>
        <p:nvSpPr>
          <p:cNvPr id="5" name="Content Placeholder 4"/>
          <p:cNvSpPr>
            <a:spLocks noGrp="1"/>
          </p:cNvSpPr>
          <p:nvPr>
            <p:ph idx="1"/>
          </p:nvPr>
        </p:nvSpPr>
        <p:spPr>
          <a:xfrm>
            <a:off x="822959" y="1845734"/>
            <a:ext cx="7543801" cy="4677340"/>
          </a:xfrm>
        </p:spPr>
        <p:txBody>
          <a:bodyPr>
            <a:normAutofit fontScale="92500" lnSpcReduction="10000"/>
          </a:bodyPr>
          <a:lstStyle/>
          <a:p>
            <a:pPr>
              <a:buFont typeface="Arial" panose="020B0604020202020204" pitchFamily="34" charset="0"/>
              <a:buChar char="•"/>
            </a:pPr>
            <a:r>
              <a:rPr lang="en-US" dirty="0"/>
              <a:t>Opioids</a:t>
            </a:r>
          </a:p>
          <a:p>
            <a:pPr>
              <a:buFont typeface="Arial" panose="020B0604020202020204" pitchFamily="34" charset="0"/>
              <a:buChar char="•"/>
            </a:pPr>
            <a:r>
              <a:rPr lang="en-US" dirty="0"/>
              <a:t>Alcohol</a:t>
            </a:r>
          </a:p>
          <a:p>
            <a:pPr>
              <a:buFont typeface="Arial" panose="020B0604020202020204" pitchFamily="34" charset="0"/>
              <a:buChar char="•"/>
            </a:pPr>
            <a:r>
              <a:rPr lang="en-US" dirty="0"/>
              <a:t>THC</a:t>
            </a:r>
          </a:p>
          <a:p>
            <a:pPr>
              <a:buFont typeface="Arial" panose="020B0604020202020204" pitchFamily="34" charset="0"/>
              <a:buChar char="•"/>
            </a:pPr>
            <a:r>
              <a:rPr lang="en-US" dirty="0"/>
              <a:t>Cocaine</a:t>
            </a:r>
          </a:p>
          <a:p>
            <a:pPr>
              <a:buFont typeface="Arial" panose="020B0604020202020204" pitchFamily="34" charset="0"/>
              <a:buChar char="•"/>
            </a:pPr>
            <a:r>
              <a:rPr lang="en-US" dirty="0"/>
              <a:t>Methamphetamine</a:t>
            </a:r>
          </a:p>
          <a:p>
            <a:pPr>
              <a:buFont typeface="Arial" panose="020B0604020202020204" pitchFamily="34" charset="0"/>
              <a:buChar char="•"/>
            </a:pPr>
            <a:r>
              <a:rPr lang="en-US" dirty="0"/>
              <a:t>Nicotine</a:t>
            </a:r>
          </a:p>
          <a:p>
            <a:pPr>
              <a:buFont typeface="Arial" panose="020B0604020202020204" pitchFamily="34" charset="0"/>
              <a:buChar char="•"/>
            </a:pPr>
            <a:r>
              <a:rPr lang="en-US" dirty="0"/>
              <a:t>LSD</a:t>
            </a:r>
          </a:p>
          <a:p>
            <a:pPr>
              <a:buFont typeface="Arial" panose="020B0604020202020204" pitchFamily="34" charset="0"/>
              <a:buChar char="•"/>
            </a:pPr>
            <a:r>
              <a:rPr lang="en-US" dirty="0"/>
              <a:t>Ecstasy</a:t>
            </a:r>
          </a:p>
          <a:p>
            <a:pPr>
              <a:buFont typeface="Arial" panose="020B0604020202020204" pitchFamily="34" charset="0"/>
              <a:buChar char="•"/>
            </a:pPr>
            <a:r>
              <a:rPr lang="en-US" dirty="0"/>
              <a:t>Others</a:t>
            </a:r>
          </a:p>
          <a:p>
            <a:pPr>
              <a:buFont typeface="Arial" panose="020B0604020202020204" pitchFamily="34" charset="0"/>
              <a:buChar char="•"/>
            </a:pPr>
            <a:r>
              <a:rPr lang="en-US" dirty="0"/>
              <a:t>Behaviors also….</a:t>
            </a:r>
          </a:p>
        </p:txBody>
      </p:sp>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451C61D-D4A5-4E42-ABBC-FB0F5B98F0F9}"/>
              </a:ext>
            </a:extLst>
          </p:cNvPr>
          <p:cNvPicPr>
            <a:picLocks noChangeAspect="1"/>
          </p:cNvPicPr>
          <p:nvPr/>
        </p:nvPicPr>
        <p:blipFill>
          <a:blip r:embed="rId2"/>
          <a:stretch>
            <a:fillRect/>
          </a:stretch>
        </p:blipFill>
        <p:spPr>
          <a:xfrm>
            <a:off x="4061760" y="1948152"/>
            <a:ext cx="3789468" cy="4216288"/>
          </a:xfrm>
          <a:prstGeom prst="rect">
            <a:avLst/>
          </a:prstGeom>
        </p:spPr>
      </p:pic>
    </p:spTree>
    <p:extLst>
      <p:ext uri="{BB962C8B-B14F-4D97-AF65-F5344CB8AC3E}">
        <p14:creationId xmlns:p14="http://schemas.microsoft.com/office/powerpoint/2010/main" val="3072002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Opioids are different…</a:t>
            </a:r>
          </a:p>
        </p:txBody>
      </p:sp>
      <p:sp>
        <p:nvSpPr>
          <p:cNvPr id="3" name="Content Placeholder 2"/>
          <p:cNvSpPr>
            <a:spLocks noGrp="1"/>
          </p:cNvSpPr>
          <p:nvPr>
            <p:ph idx="1"/>
          </p:nvPr>
        </p:nvSpPr>
        <p:spPr>
          <a:xfrm>
            <a:off x="1325172" y="2057400"/>
            <a:ext cx="6539375" cy="4023360"/>
          </a:xfrm>
        </p:spPr>
        <p:txBody>
          <a:bodyPr>
            <a:normAutofit/>
          </a:bodyPr>
          <a:lstStyle/>
          <a:p>
            <a:pPr marL="0" indent="0" algn="ctr">
              <a:buNone/>
            </a:pPr>
            <a:endParaRPr lang="en-US" sz="3200" dirty="0"/>
          </a:p>
          <a:p>
            <a:pPr marL="0" indent="0" algn="ctr">
              <a:buNone/>
            </a:pPr>
            <a:r>
              <a:rPr lang="en-US" sz="4800" dirty="0"/>
              <a:t>Dopamine</a:t>
            </a:r>
          </a:p>
          <a:p>
            <a:pPr marL="0" indent="0" algn="ctr">
              <a:buNone/>
            </a:pPr>
            <a:r>
              <a:rPr lang="en-US" sz="4800" dirty="0"/>
              <a:t>+</a:t>
            </a:r>
          </a:p>
          <a:p>
            <a:pPr marL="0" indent="0" algn="ctr">
              <a:buNone/>
            </a:pPr>
            <a:r>
              <a:rPr lang="en-US" sz="4800" dirty="0"/>
              <a:t>Opioid receptors</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85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086600" cy="1295400"/>
          </a:xfrm>
        </p:spPr>
        <p:txBody>
          <a:bodyPr>
            <a:normAutofit fontScale="90000"/>
          </a:bodyPr>
          <a:lstStyle/>
          <a:p>
            <a:r>
              <a:rPr lang="en-US"/>
              <a:t>Opioid receptors and endorphins</a:t>
            </a:r>
            <a:endParaRPr lang="en-US" dirty="0"/>
          </a:p>
        </p:txBody>
      </p:sp>
      <p:sp>
        <p:nvSpPr>
          <p:cNvPr id="3" name="Content Placeholder 2"/>
          <p:cNvSpPr>
            <a:spLocks noGrp="1"/>
          </p:cNvSpPr>
          <p:nvPr>
            <p:ph idx="1"/>
          </p:nvPr>
        </p:nvSpPr>
        <p:spPr>
          <a:xfrm>
            <a:off x="762000" y="1752600"/>
            <a:ext cx="8534400" cy="4876800"/>
          </a:xfrm>
        </p:spPr>
        <p:txBody>
          <a:bodyPr/>
          <a:lstStyle/>
          <a:p>
            <a:r>
              <a:rPr lang="en-US" sz="2800" dirty="0"/>
              <a:t>What is the purpose of our endorphins? </a:t>
            </a:r>
          </a:p>
          <a:p>
            <a:r>
              <a:rPr lang="en-US" sz="2800" dirty="0"/>
              <a:t>Enable us to achieve a goal (short term).</a:t>
            </a:r>
            <a:r>
              <a:rPr lang="en-US" sz="2800" baseline="30000" dirty="0"/>
              <a:t>23,24</a:t>
            </a:r>
            <a:endParaRPr lang="en-US" sz="2800" dirty="0"/>
          </a:p>
          <a:p>
            <a:pPr lvl="1"/>
            <a:r>
              <a:rPr lang="en-US" sz="2400" dirty="0"/>
              <a:t>Decrease pain (minimal effect).</a:t>
            </a:r>
          </a:p>
          <a:p>
            <a:pPr lvl="1"/>
            <a:r>
              <a:rPr lang="en-US" sz="2400" dirty="0"/>
              <a:t>Increase motivation.</a:t>
            </a:r>
          </a:p>
          <a:p>
            <a:pPr lvl="1"/>
            <a:r>
              <a:rPr lang="en-US" sz="2400" dirty="0"/>
              <a:t>Increase confidence.</a:t>
            </a:r>
          </a:p>
          <a:p>
            <a:pPr lvl="1"/>
            <a:r>
              <a:rPr lang="en-US" sz="2400" dirty="0"/>
              <a:t>Increase reward.</a:t>
            </a:r>
          </a:p>
          <a:p>
            <a:pPr lvl="1"/>
            <a:r>
              <a:rPr lang="en-US" sz="2400" dirty="0"/>
              <a:t>Reduce depression and anxiety.</a:t>
            </a:r>
          </a:p>
          <a:p>
            <a:pPr lvl="1"/>
            <a:r>
              <a:rPr lang="en-US" sz="2400" dirty="0"/>
              <a:t>Increase “warmth-liking”.</a:t>
            </a:r>
            <a:r>
              <a:rPr lang="en-US" sz="2400" baseline="30000" dirty="0"/>
              <a:t>25</a:t>
            </a:r>
            <a:endParaRPr lang="en-US" sz="2400" dirty="0"/>
          </a:p>
          <a:p>
            <a:pPr lvl="2"/>
            <a:r>
              <a:rPr lang="en-US" sz="2200" dirty="0"/>
              <a:t>Liking warm things.</a:t>
            </a:r>
          </a:p>
          <a:p>
            <a:pPr lvl="2"/>
            <a:r>
              <a:rPr lang="en-US" sz="2200" dirty="0"/>
              <a:t>Interpersonal bonding.</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B313607-272A-4240-BF92-FCAB2276A2DB}"/>
              </a:ext>
            </a:extLst>
          </p:cNvPr>
          <p:cNvSpPr txBox="1"/>
          <p:nvPr/>
        </p:nvSpPr>
        <p:spPr>
          <a:xfrm>
            <a:off x="4437759" y="5214562"/>
            <a:ext cx="3887966"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“My first pain pill felt like a warm hug”</a:t>
            </a:r>
          </a:p>
        </p:txBody>
      </p:sp>
    </p:spTree>
    <p:extLst>
      <p:ext uri="{BB962C8B-B14F-4D97-AF65-F5344CB8AC3E}">
        <p14:creationId xmlns:p14="http://schemas.microsoft.com/office/powerpoint/2010/main" val="200299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purpose:</a:t>
            </a:r>
          </a:p>
        </p:txBody>
      </p:sp>
      <p:sp>
        <p:nvSpPr>
          <p:cNvPr id="3" name="Content Placeholder 2"/>
          <p:cNvSpPr>
            <a:spLocks noGrp="1"/>
          </p:cNvSpPr>
          <p:nvPr>
            <p:ph idx="1"/>
          </p:nvPr>
        </p:nvSpPr>
        <p:spPr>
          <a:xfrm>
            <a:off x="822959" y="2101850"/>
            <a:ext cx="7543801" cy="3767244"/>
          </a:xfrm>
        </p:spPr>
        <p:txBody>
          <a:bodyPr>
            <a:normAutofit/>
          </a:bodyPr>
          <a:lstStyle/>
          <a:p>
            <a:r>
              <a:rPr lang="en-US" sz="3200" u="sng" dirty="0">
                <a:solidFill>
                  <a:srgbClr val="FF0000"/>
                </a:solidFill>
              </a:rPr>
              <a:t>Dopamine</a:t>
            </a:r>
            <a:r>
              <a:rPr lang="en-US" sz="3200" dirty="0"/>
              <a:t> – Our primary reward system. This is what we live for.</a:t>
            </a:r>
          </a:p>
          <a:p>
            <a:endParaRPr lang="en-US" sz="3200" dirty="0"/>
          </a:p>
          <a:p>
            <a:r>
              <a:rPr lang="en-US" sz="3200" u="sng" dirty="0">
                <a:solidFill>
                  <a:srgbClr val="FF0000"/>
                </a:solidFill>
              </a:rPr>
              <a:t>Endorphins and opioid receptors</a:t>
            </a:r>
            <a:r>
              <a:rPr lang="en-US" sz="3200" dirty="0">
                <a:solidFill>
                  <a:srgbClr val="FF0000"/>
                </a:solidFill>
              </a:rPr>
              <a:t> </a:t>
            </a:r>
            <a:r>
              <a:rPr lang="en-US" sz="3200" dirty="0"/>
              <a:t>– These maximize our ability to achieve the reward. </a:t>
            </a:r>
          </a:p>
          <a:p>
            <a:r>
              <a:rPr lang="en-US" sz="3200" dirty="0"/>
              <a:t>This is our “success system”! </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76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Opioid facts</a:t>
            </a:r>
          </a:p>
        </p:txBody>
      </p:sp>
      <p:sp>
        <p:nvSpPr>
          <p:cNvPr id="3" name="Content Placeholder 2"/>
          <p:cNvSpPr>
            <a:spLocks noGrp="1"/>
          </p:cNvSpPr>
          <p:nvPr>
            <p:ph idx="1"/>
          </p:nvPr>
        </p:nvSpPr>
        <p:spPr>
          <a:xfrm>
            <a:off x="822959" y="2286000"/>
            <a:ext cx="7543801" cy="3583094"/>
          </a:xfrm>
        </p:spPr>
        <p:txBody>
          <a:bodyPr/>
          <a:lstStyle/>
          <a:p>
            <a:pPr marL="0" indent="0">
              <a:buNone/>
            </a:pPr>
            <a:r>
              <a:rPr lang="en-US" sz="2800" dirty="0"/>
              <a:t>The United States has 4.6% of the world’s population. </a:t>
            </a:r>
          </a:p>
          <a:p>
            <a:pPr lvl="1"/>
            <a:r>
              <a:rPr lang="en-US" sz="2800" dirty="0"/>
              <a:t>We use most of the worlds opioids!</a:t>
            </a:r>
            <a:r>
              <a:rPr lang="en-US" sz="2800" baseline="30000" dirty="0"/>
              <a:t>1</a:t>
            </a:r>
            <a:endParaRPr lang="en-US" sz="2800" dirty="0"/>
          </a:p>
          <a:p>
            <a:pPr lvl="1"/>
            <a:r>
              <a:rPr lang="en-US" sz="2800" dirty="0"/>
              <a:t>83% of the world’s population has no access to any opioids.</a:t>
            </a:r>
            <a:r>
              <a:rPr lang="en-US" sz="2800" baseline="30000" dirty="0"/>
              <a:t>2</a:t>
            </a:r>
            <a:endParaRPr lang="en-US" sz="28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72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 y="5"/>
            <a:ext cx="9848851" cy="719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160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“Dorothy Reaction”</a:t>
            </a:r>
          </a:p>
        </p:txBody>
      </p:sp>
      <p:sp>
        <p:nvSpPr>
          <p:cNvPr id="3" name="Content Placeholder 2"/>
          <p:cNvSpPr>
            <a:spLocks noGrp="1"/>
          </p:cNvSpPr>
          <p:nvPr>
            <p:ph idx="1"/>
          </p:nvPr>
        </p:nvSpPr>
        <p:spPr>
          <a:xfrm>
            <a:off x="822959" y="2057400"/>
            <a:ext cx="7543801" cy="3811694"/>
          </a:xfrm>
        </p:spPr>
        <p:txBody>
          <a:bodyPr>
            <a:normAutofit/>
          </a:bodyPr>
          <a:lstStyle/>
          <a:p>
            <a:pPr>
              <a:buFont typeface="Arial" panose="020B0604020202020204" pitchFamily="34" charset="0"/>
              <a:buChar char="•"/>
            </a:pPr>
            <a:r>
              <a:rPr lang="en-US" sz="2800" dirty="0"/>
              <a:t>Occurs in susceptible individuals on exposure to opioids: </a:t>
            </a:r>
          </a:p>
          <a:p>
            <a:pPr lvl="1">
              <a:buFont typeface="Arial" panose="020B0604020202020204" pitchFamily="34" charset="0"/>
              <a:buChar char="•"/>
            </a:pPr>
            <a:r>
              <a:rPr lang="en-US" sz="2400" dirty="0"/>
              <a:t>Those with acute or chronic stress/anxiety</a:t>
            </a:r>
          </a:p>
          <a:p>
            <a:pPr lvl="1">
              <a:buFont typeface="Arial" panose="020B0604020202020204" pitchFamily="34" charset="0"/>
              <a:buChar char="•"/>
            </a:pPr>
            <a:r>
              <a:rPr lang="en-US" sz="2400" dirty="0"/>
              <a:t>Those with depression</a:t>
            </a:r>
          </a:p>
          <a:p>
            <a:pPr lvl="1">
              <a:buFont typeface="Arial" panose="020B0604020202020204" pitchFamily="34" charset="0"/>
              <a:buChar char="•"/>
            </a:pPr>
            <a:r>
              <a:rPr lang="en-US" sz="2400" dirty="0"/>
              <a:t>Those with high ACE scores</a:t>
            </a:r>
          </a:p>
          <a:p>
            <a:pPr lvl="1">
              <a:buFont typeface="Arial" panose="020B0604020202020204" pitchFamily="34" charset="0"/>
              <a:buChar char="•"/>
            </a:pPr>
            <a:r>
              <a:rPr lang="en-US" sz="2400" dirty="0"/>
              <a:t>Those with a genetic predisposition</a:t>
            </a:r>
          </a:p>
          <a:p>
            <a:pPr lvl="1">
              <a:buFont typeface="Arial" panose="020B0604020202020204" pitchFamily="34" charset="0"/>
              <a:buChar char="•"/>
            </a:pPr>
            <a:r>
              <a:rPr lang="en-US" sz="2400" dirty="0"/>
              <a:t>Those with substance use disorder (including smoking)</a:t>
            </a:r>
          </a:p>
          <a:p>
            <a:pPr lvl="1">
              <a:buFont typeface="Arial" panose="020B0604020202020204" pitchFamily="34" charset="0"/>
              <a:buChar char="•"/>
            </a:pPr>
            <a:r>
              <a:rPr lang="en-US" sz="2400" dirty="0"/>
              <a:t>Others…</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652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889" y="919655"/>
            <a:ext cx="7379473" cy="685800"/>
          </a:xfrm>
        </p:spPr>
        <p:txBody>
          <a:bodyPr>
            <a:normAutofit fontScale="90000"/>
          </a:bodyPr>
          <a:lstStyle/>
          <a:p>
            <a:r>
              <a:rPr lang="en-US" dirty="0"/>
              <a:t>Opioids given for pain may cause the “Dorothy Reaction” and:</a:t>
            </a:r>
          </a:p>
        </p:txBody>
      </p:sp>
      <p:sp>
        <p:nvSpPr>
          <p:cNvPr id="3" name="Content Placeholder 2"/>
          <p:cNvSpPr>
            <a:spLocks noGrp="1"/>
          </p:cNvSpPr>
          <p:nvPr>
            <p:ph idx="1"/>
          </p:nvPr>
        </p:nvSpPr>
        <p:spPr>
          <a:xfrm>
            <a:off x="1219200" y="1828800"/>
            <a:ext cx="8048065" cy="4876800"/>
          </a:xfrm>
        </p:spPr>
        <p:txBody>
          <a:bodyPr/>
          <a:lstStyle/>
          <a:p>
            <a:pPr lvl="1"/>
            <a:r>
              <a:rPr lang="en-US" sz="2100" dirty="0"/>
              <a:t>Mentally impairing.</a:t>
            </a:r>
            <a:r>
              <a:rPr lang="en-US" sz="2100" baseline="30000" dirty="0"/>
              <a:t>8,9</a:t>
            </a:r>
            <a:endParaRPr lang="en-US" sz="2100" dirty="0"/>
          </a:p>
          <a:p>
            <a:pPr lvl="1"/>
            <a:r>
              <a:rPr lang="en-US" sz="2100" dirty="0"/>
              <a:t>Delay recovery.</a:t>
            </a:r>
            <a:r>
              <a:rPr lang="en-US" sz="2100" baseline="30000" dirty="0"/>
              <a:t>10,11</a:t>
            </a:r>
            <a:endParaRPr lang="en-US" sz="2100" dirty="0"/>
          </a:p>
          <a:p>
            <a:pPr lvl="1"/>
            <a:r>
              <a:rPr lang="en-US" sz="2100" dirty="0"/>
              <a:t>Increase medical costs.</a:t>
            </a:r>
            <a:r>
              <a:rPr lang="en-US" sz="2100" baseline="30000" dirty="0"/>
              <a:t>12</a:t>
            </a:r>
            <a:endParaRPr lang="en-US" sz="2100" dirty="0"/>
          </a:p>
          <a:p>
            <a:pPr lvl="1"/>
            <a:r>
              <a:rPr lang="en-US" sz="2100" dirty="0"/>
              <a:t>Opioid hyperalgesia.</a:t>
            </a:r>
            <a:r>
              <a:rPr lang="en-US" sz="2100" baseline="30000" dirty="0"/>
              <a:t>13,14</a:t>
            </a:r>
            <a:endParaRPr lang="en-US" sz="2100" dirty="0"/>
          </a:p>
          <a:p>
            <a:pPr lvl="1"/>
            <a:r>
              <a:rPr lang="en-US" sz="2100" dirty="0"/>
              <a:t>Double the chance of disability (if prescribed for 7 days or more).</a:t>
            </a:r>
            <a:r>
              <a:rPr lang="en-US" sz="2100" baseline="30000" dirty="0"/>
              <a:t>15</a:t>
            </a:r>
            <a:endParaRPr lang="en-US" sz="2100" dirty="0"/>
          </a:p>
          <a:p>
            <a:pPr lvl="1"/>
            <a:r>
              <a:rPr lang="en-US" sz="2100" dirty="0"/>
              <a:t>Increase falls.</a:t>
            </a:r>
            <a:r>
              <a:rPr lang="en-US" sz="2100" baseline="30000" dirty="0"/>
              <a:t>16</a:t>
            </a:r>
            <a:endParaRPr lang="en-US" sz="2100" dirty="0"/>
          </a:p>
          <a:p>
            <a:pPr lvl="1"/>
            <a:r>
              <a:rPr lang="en-US" sz="2100" dirty="0"/>
              <a:t>Cardiac, GI?</a:t>
            </a:r>
            <a:r>
              <a:rPr lang="en-US" sz="2100" baseline="30000" dirty="0"/>
              <a:t>17,18</a:t>
            </a:r>
            <a:endParaRPr lang="en-US" sz="2100" dirty="0"/>
          </a:p>
          <a:p>
            <a:pPr lvl="1"/>
            <a:r>
              <a:rPr lang="en-US" sz="2100" dirty="0"/>
              <a:t>Treat depression.</a:t>
            </a:r>
            <a:r>
              <a:rPr lang="en-US" sz="2100" baseline="30000" dirty="0"/>
              <a:t>19 </a:t>
            </a:r>
            <a:r>
              <a:rPr lang="en-US" sz="2100" dirty="0"/>
              <a:t> (They are also very calming)</a:t>
            </a:r>
          </a:p>
          <a:p>
            <a:pPr lvl="1"/>
            <a:r>
              <a:rPr lang="en-US" sz="2100" dirty="0"/>
              <a:t>Brain changes.</a:t>
            </a:r>
            <a:r>
              <a:rPr lang="en-US" sz="2100" baseline="30000" dirty="0"/>
              <a:t>20</a:t>
            </a:r>
            <a:endParaRPr lang="en-US" sz="2100" dirty="0"/>
          </a:p>
          <a:p>
            <a:pPr lvl="1"/>
            <a:r>
              <a:rPr lang="en-US" sz="2100" dirty="0"/>
              <a:t>Addiction.</a:t>
            </a:r>
            <a:r>
              <a:rPr lang="en-US" sz="2100" baseline="30000" dirty="0"/>
              <a:t>21,22</a:t>
            </a:r>
            <a:endParaRPr lang="en-US" sz="21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66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DA60-AB7A-4AA9-A2B9-F89509095745}"/>
              </a:ext>
            </a:extLst>
          </p:cNvPr>
          <p:cNvSpPr>
            <a:spLocks noGrp="1"/>
          </p:cNvSpPr>
          <p:nvPr>
            <p:ph type="title"/>
          </p:nvPr>
        </p:nvSpPr>
        <p:spPr/>
        <p:txBody>
          <a:bodyPr/>
          <a:lstStyle/>
          <a:p>
            <a:r>
              <a:rPr lang="en-US" dirty="0"/>
              <a:t>Opioids and Central Sensitization</a:t>
            </a:r>
          </a:p>
        </p:txBody>
      </p:sp>
      <p:sp>
        <p:nvSpPr>
          <p:cNvPr id="4" name="Footer Placeholder 3">
            <a:extLst>
              <a:ext uri="{FF2B5EF4-FFF2-40B4-BE49-F238E27FC236}">
                <a16:creationId xmlns:a16="http://schemas.microsoft.com/office/drawing/2014/main" id="{A2A88D10-422F-41BE-986E-87E18544FFD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a:extLst>
              <a:ext uri="{FF2B5EF4-FFF2-40B4-BE49-F238E27FC236}">
                <a16:creationId xmlns:a16="http://schemas.microsoft.com/office/drawing/2014/main" id="{0CED39D2-3252-4B11-AF6F-F0A71EF8E5B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2F649BD-6BF5-4C27-A8E9-4908B3B759AA}"/>
              </a:ext>
            </a:extLst>
          </p:cNvPr>
          <p:cNvPicPr>
            <a:picLocks noChangeAspect="1"/>
          </p:cNvPicPr>
          <p:nvPr/>
        </p:nvPicPr>
        <p:blipFill>
          <a:blip r:embed="rId3"/>
          <a:stretch>
            <a:fillRect/>
          </a:stretch>
        </p:blipFill>
        <p:spPr>
          <a:xfrm>
            <a:off x="1192958" y="2021537"/>
            <a:ext cx="6485579" cy="3898583"/>
          </a:xfrm>
          <a:prstGeom prst="rect">
            <a:avLst/>
          </a:prstGeom>
        </p:spPr>
      </p:pic>
    </p:spTree>
    <p:extLst>
      <p:ext uri="{BB962C8B-B14F-4D97-AF65-F5344CB8AC3E}">
        <p14:creationId xmlns:p14="http://schemas.microsoft.com/office/powerpoint/2010/main" val="2717871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1476BB-3153-4D1F-806F-9923E87D5444}"/>
              </a:ext>
            </a:extLst>
          </p:cNvPr>
          <p:cNvSpPr>
            <a:spLocks noGrp="1"/>
          </p:cNvSpPr>
          <p:nvPr>
            <p:ph type="title"/>
          </p:nvPr>
        </p:nvSpPr>
        <p:spPr>
          <a:xfrm>
            <a:off x="822960" y="758952"/>
            <a:ext cx="7543800" cy="3240234"/>
          </a:xfrm>
        </p:spPr>
        <p:txBody>
          <a:bodyPr/>
          <a:lstStyle/>
          <a:p>
            <a:pPr algn="ctr"/>
            <a:r>
              <a:rPr lang="en-US" u="sng" dirty="0"/>
              <a:t>Addiction</a:t>
            </a:r>
          </a:p>
        </p:txBody>
      </p:sp>
      <p:sp>
        <p:nvSpPr>
          <p:cNvPr id="7" name="Text Placeholder 6">
            <a:extLst>
              <a:ext uri="{FF2B5EF4-FFF2-40B4-BE49-F238E27FC236}">
                <a16:creationId xmlns:a16="http://schemas.microsoft.com/office/drawing/2014/main" id="{DCD47AF4-F307-4553-8201-55FA9E00A706}"/>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615D084C-58E2-449D-A332-8A050910F371}"/>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9982D854-954C-4534-A5AB-F8D40E7C6B9F}"/>
              </a:ext>
            </a:extLst>
          </p:cNvPr>
          <p:cNvSpPr>
            <a:spLocks noGrp="1"/>
          </p:cNvSpPr>
          <p:nvPr>
            <p:ph type="sldNum" sz="quarter" idx="12"/>
          </p:nvPr>
        </p:nvSpPr>
        <p:spPr/>
        <p:txBody>
          <a:bodyPr/>
          <a:lstStyle/>
          <a:p>
            <a:fld id="{21D238E1-1ACC-402D-A297-A6F263CC65FA}" type="slidenum">
              <a:rPr lang="en-US" smtClean="0"/>
              <a:pPr/>
              <a:t>44</a:t>
            </a:fld>
            <a:endParaRPr lang="en-US"/>
          </a:p>
        </p:txBody>
      </p:sp>
    </p:spTree>
    <p:extLst>
      <p:ext uri="{BB962C8B-B14F-4D97-AF65-F5344CB8AC3E}">
        <p14:creationId xmlns:p14="http://schemas.microsoft.com/office/powerpoint/2010/main" val="1630799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rx leads to long-term use</a:t>
            </a:r>
            <a:r>
              <a:rPr lang="en-US" baseline="30000" dirty="0"/>
              <a:t>47</a:t>
            </a:r>
            <a:endParaRPr lang="en-US" dirty="0"/>
          </a:p>
        </p:txBody>
      </p:sp>
      <p:sp>
        <p:nvSpPr>
          <p:cNvPr id="3" name="Content Placeholder 2"/>
          <p:cNvSpPr>
            <a:spLocks noGrp="1"/>
          </p:cNvSpPr>
          <p:nvPr>
            <p:ph idx="1"/>
          </p:nvPr>
        </p:nvSpPr>
        <p:spPr>
          <a:xfrm>
            <a:off x="822959" y="1845734"/>
            <a:ext cx="7543801" cy="1811866"/>
          </a:xfrm>
        </p:spPr>
        <p:txBody>
          <a:bodyPr>
            <a:normAutofit/>
          </a:bodyPr>
          <a:lstStyle/>
          <a:p>
            <a:pPr>
              <a:lnSpc>
                <a:spcPct val="110000"/>
              </a:lnSpc>
              <a:spcAft>
                <a:spcPts val="0"/>
              </a:spcAft>
            </a:pPr>
            <a:r>
              <a:rPr lang="en-US" dirty="0"/>
              <a:t>Duration of acute use: </a:t>
            </a:r>
          </a:p>
          <a:p>
            <a:pPr>
              <a:lnSpc>
                <a:spcPct val="110000"/>
              </a:lnSpc>
              <a:spcBef>
                <a:spcPts val="200"/>
              </a:spcBef>
              <a:spcAft>
                <a:spcPts val="0"/>
              </a:spcAft>
            </a:pPr>
            <a:r>
              <a:rPr lang="en-US" dirty="0"/>
              <a:t>1 day - 6% chance of still using that drug a year later. </a:t>
            </a:r>
          </a:p>
          <a:p>
            <a:pPr>
              <a:lnSpc>
                <a:spcPct val="110000"/>
              </a:lnSpc>
              <a:spcBef>
                <a:spcPts val="200"/>
              </a:spcBef>
              <a:spcAft>
                <a:spcPts val="0"/>
              </a:spcAft>
            </a:pPr>
            <a:r>
              <a:rPr lang="en-US" dirty="0"/>
              <a:t>8 days - 13.5%. </a:t>
            </a:r>
          </a:p>
          <a:p>
            <a:pPr>
              <a:lnSpc>
                <a:spcPct val="110000"/>
              </a:lnSpc>
              <a:spcBef>
                <a:spcPts val="200"/>
              </a:spcBef>
              <a:spcAft>
                <a:spcPts val="0"/>
              </a:spcAft>
            </a:pPr>
            <a:r>
              <a:rPr lang="en-US" dirty="0"/>
              <a:t>31 days - 29.9%.</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3200400" y="2667000"/>
            <a:ext cx="5347309" cy="3657600"/>
          </a:xfrm>
          <a:prstGeom prst="rect">
            <a:avLst/>
          </a:prstGeom>
        </p:spPr>
      </p:pic>
    </p:spTree>
    <p:extLst>
      <p:ext uri="{BB962C8B-B14F-4D97-AF65-F5344CB8AC3E}">
        <p14:creationId xmlns:p14="http://schemas.microsoft.com/office/powerpoint/2010/main" val="1500112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533400"/>
            <a:ext cx="8763000" cy="1620502"/>
          </a:xfrm>
          <a:prstGeom prst="rect">
            <a:avLst/>
          </a:prstGeom>
        </p:spPr>
      </p:pic>
      <p:pic>
        <p:nvPicPr>
          <p:cNvPr id="5" name="Picture 4"/>
          <p:cNvPicPr>
            <a:picLocks noChangeAspect="1"/>
          </p:cNvPicPr>
          <p:nvPr/>
        </p:nvPicPr>
        <p:blipFill>
          <a:blip r:embed="rId3"/>
          <a:stretch>
            <a:fillRect/>
          </a:stretch>
        </p:blipFill>
        <p:spPr>
          <a:xfrm>
            <a:off x="609600" y="5638800"/>
            <a:ext cx="4429125" cy="352425"/>
          </a:xfrm>
          <a:prstGeom prst="rect">
            <a:avLst/>
          </a:prstGeom>
        </p:spPr>
      </p:pic>
      <p:sp>
        <p:nvSpPr>
          <p:cNvPr id="6" name="Rectangle 5"/>
          <p:cNvSpPr/>
          <p:nvPr/>
        </p:nvSpPr>
        <p:spPr>
          <a:xfrm>
            <a:off x="533400" y="2514600"/>
            <a:ext cx="79248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Teens who received a prescription for opioid pain medication by Grade 12 were at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33 percent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increased risk of misusing an opioid between ages 19 and 25. </a:t>
            </a:r>
          </a:p>
        </p:txBody>
      </p:sp>
      <p:sp>
        <p:nvSpPr>
          <p:cNvPr id="9" name="Rectangle 8"/>
          <p:cNvSpPr/>
          <p:nvPr/>
        </p:nvSpPr>
        <p:spPr>
          <a:xfrm>
            <a:off x="533400" y="3429000"/>
            <a:ext cx="79248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Among those with low predicted risk of future opioid use in 12th grade, having an opioid prescription increased their risk of post-high-school opioid misuse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three-fold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0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FFEE-3FA0-4557-9EEE-015077C00F31}"/>
              </a:ext>
            </a:extLst>
          </p:cNvPr>
          <p:cNvSpPr>
            <a:spLocks noGrp="1"/>
          </p:cNvSpPr>
          <p:nvPr>
            <p:ph type="title"/>
          </p:nvPr>
        </p:nvSpPr>
        <p:spPr/>
        <p:txBody>
          <a:bodyPr>
            <a:normAutofit fontScale="90000"/>
          </a:bodyPr>
          <a:lstStyle/>
          <a:p>
            <a:r>
              <a:rPr lang="en-US" dirty="0"/>
              <a:t>Adolescents and young adults who received a dental opioid rx</a:t>
            </a:r>
          </a:p>
        </p:txBody>
      </p:sp>
      <p:sp>
        <p:nvSpPr>
          <p:cNvPr id="3" name="Content Placeholder 2">
            <a:extLst>
              <a:ext uri="{FF2B5EF4-FFF2-40B4-BE49-F238E27FC236}">
                <a16:creationId xmlns:a16="http://schemas.microsoft.com/office/drawing/2014/main" id="{F053EF7D-44BE-4AA6-8CE3-3086A92EF4EC}"/>
              </a:ext>
            </a:extLst>
          </p:cNvPr>
          <p:cNvSpPr>
            <a:spLocks noGrp="1"/>
          </p:cNvSpPr>
          <p:nvPr>
            <p:ph idx="1"/>
          </p:nvPr>
        </p:nvSpPr>
        <p:spPr/>
        <p:txBody>
          <a:bodyPr>
            <a:normAutofit/>
          </a:bodyPr>
          <a:lstStyle/>
          <a:p>
            <a:r>
              <a:rPr lang="en-US" dirty="0"/>
              <a:t>About </a:t>
            </a:r>
            <a:r>
              <a:rPr lang="en-US" dirty="0">
                <a:solidFill>
                  <a:srgbClr val="FF0000"/>
                </a:solidFill>
              </a:rPr>
              <a:t>4%</a:t>
            </a:r>
            <a:r>
              <a:rPr lang="en-US" dirty="0"/>
              <a:t> of people age 16-26 get an opioid prescription from a dentist each year.</a:t>
            </a:r>
          </a:p>
          <a:p>
            <a:r>
              <a:rPr lang="en-US" dirty="0"/>
              <a:t>Of those that got an rx from a dentist, </a:t>
            </a:r>
            <a:r>
              <a:rPr lang="en-US" dirty="0">
                <a:solidFill>
                  <a:srgbClr val="FF0000"/>
                </a:solidFill>
              </a:rPr>
              <a:t>6.9%</a:t>
            </a:r>
            <a:r>
              <a:rPr lang="en-US" dirty="0"/>
              <a:t> received another opioid rx 3-12 months later. </a:t>
            </a:r>
          </a:p>
          <a:p>
            <a:r>
              <a:rPr lang="en-US" dirty="0"/>
              <a:t>Only </a:t>
            </a:r>
            <a:r>
              <a:rPr lang="en-US" dirty="0">
                <a:solidFill>
                  <a:srgbClr val="FF0000"/>
                </a:solidFill>
              </a:rPr>
              <a:t>0.1%</a:t>
            </a:r>
            <a:r>
              <a:rPr lang="en-US" dirty="0"/>
              <a:t> of individuals who did not get an opioid got an rx 3-12 months later</a:t>
            </a:r>
          </a:p>
          <a:p>
            <a:r>
              <a:rPr lang="en-US" dirty="0">
                <a:solidFill>
                  <a:srgbClr val="FF0000"/>
                </a:solidFill>
              </a:rPr>
              <a:t>5.8%  </a:t>
            </a:r>
            <a:r>
              <a:rPr lang="en-US" dirty="0"/>
              <a:t>of those that received an opioid had a health encounter with an opioid abuse related dx in the next year c/w </a:t>
            </a:r>
            <a:r>
              <a:rPr lang="en-US" dirty="0">
                <a:solidFill>
                  <a:srgbClr val="FF0000"/>
                </a:solidFill>
              </a:rPr>
              <a:t>0.4%</a:t>
            </a:r>
            <a:r>
              <a:rPr lang="en-US" dirty="0"/>
              <a:t> of those who did not get an opioid.</a:t>
            </a:r>
            <a:r>
              <a:rPr lang="en-US" baseline="30000" dirty="0"/>
              <a:t>63</a:t>
            </a:r>
            <a:endParaRPr lang="en-US" dirty="0"/>
          </a:p>
          <a:p>
            <a:endParaRPr lang="en-US" dirty="0"/>
          </a:p>
        </p:txBody>
      </p:sp>
      <p:sp>
        <p:nvSpPr>
          <p:cNvPr id="4" name="Footer Placeholder 3">
            <a:extLst>
              <a:ext uri="{FF2B5EF4-FFF2-40B4-BE49-F238E27FC236}">
                <a16:creationId xmlns:a16="http://schemas.microsoft.com/office/drawing/2014/main" id="{2DAA84DE-CA96-40FE-A4FC-2DA975F5A568}"/>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a:extLst>
              <a:ext uri="{FF2B5EF4-FFF2-40B4-BE49-F238E27FC236}">
                <a16:creationId xmlns:a16="http://schemas.microsoft.com/office/drawing/2014/main" id="{FF8D0AED-6736-440B-9E24-2BFF42E969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281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0246-214B-4F8C-9EAA-9AE5E12DC221}"/>
              </a:ext>
            </a:extLst>
          </p:cNvPr>
          <p:cNvSpPr>
            <a:spLocks noGrp="1"/>
          </p:cNvSpPr>
          <p:nvPr>
            <p:ph type="ctrTitle"/>
          </p:nvPr>
        </p:nvSpPr>
        <p:spPr>
          <a:xfrm>
            <a:off x="822960" y="758952"/>
            <a:ext cx="7543800" cy="3203448"/>
          </a:xfrm>
        </p:spPr>
        <p:txBody>
          <a:bodyPr/>
          <a:lstStyle/>
          <a:p>
            <a:pPr algn="ctr"/>
            <a:r>
              <a:rPr lang="en-US" dirty="0"/>
              <a:t>Treating Pain</a:t>
            </a:r>
          </a:p>
        </p:txBody>
      </p:sp>
      <p:sp>
        <p:nvSpPr>
          <p:cNvPr id="3" name="Subtitle 2">
            <a:extLst>
              <a:ext uri="{FF2B5EF4-FFF2-40B4-BE49-F238E27FC236}">
                <a16:creationId xmlns:a16="http://schemas.microsoft.com/office/drawing/2014/main" id="{50E03B65-C7DB-4A7A-BF7A-345593792509}"/>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BB9A50F9-8108-46EF-A06F-8236C474602C}"/>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8B7D5FC2-127D-47D9-B420-B94BC20ABE08}"/>
              </a:ext>
            </a:extLst>
          </p:cNvPr>
          <p:cNvSpPr>
            <a:spLocks noGrp="1"/>
          </p:cNvSpPr>
          <p:nvPr>
            <p:ph type="sldNum" sz="quarter" idx="12"/>
          </p:nvPr>
        </p:nvSpPr>
        <p:spPr/>
        <p:txBody>
          <a:bodyPr/>
          <a:lstStyle/>
          <a:p>
            <a:fld id="{21D238E1-1ACC-402D-A297-A6F263CC65FA}" type="slidenum">
              <a:rPr lang="en-US" smtClean="0"/>
              <a:pPr/>
              <a:t>48</a:t>
            </a:fld>
            <a:endParaRPr lang="en-US"/>
          </a:p>
        </p:txBody>
      </p:sp>
    </p:spTree>
    <p:extLst>
      <p:ext uri="{BB962C8B-B14F-4D97-AF65-F5344CB8AC3E}">
        <p14:creationId xmlns:p14="http://schemas.microsoft.com/office/powerpoint/2010/main" val="5106626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447800" y="381000"/>
            <a:ext cx="655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138" b="1">
                <a:solidFill>
                  <a:schemeClr val="tx2"/>
                </a:solidFill>
                <a:latin typeface="+mj-lt"/>
                <a:ea typeface="MS PGothic" pitchFamily="34" charset="-128"/>
                <a:cs typeface="+mj-cs"/>
              </a:defRPr>
            </a:lvl1pPr>
            <a:lvl2pPr algn="ctr" rtl="0" eaLnBrk="1" fontAlgn="base" hangingPunct="1">
              <a:spcBef>
                <a:spcPct val="0"/>
              </a:spcBef>
              <a:spcAft>
                <a:spcPct val="0"/>
              </a:spcAft>
              <a:defRPr sz="2138" b="1">
                <a:solidFill>
                  <a:schemeClr val="tx2"/>
                </a:solidFill>
                <a:latin typeface="Helvetica" charset="0"/>
                <a:ea typeface="MS PGothic" pitchFamily="34" charset="-128"/>
                <a:cs typeface="ＭＳ Ｐゴシック" charset="0"/>
              </a:defRPr>
            </a:lvl2pPr>
            <a:lvl3pPr algn="ctr" rtl="0" eaLnBrk="1" fontAlgn="base" hangingPunct="1">
              <a:spcBef>
                <a:spcPct val="0"/>
              </a:spcBef>
              <a:spcAft>
                <a:spcPct val="0"/>
              </a:spcAft>
              <a:defRPr sz="2138" b="1">
                <a:solidFill>
                  <a:schemeClr val="tx2"/>
                </a:solidFill>
                <a:latin typeface="Helvetica" charset="0"/>
                <a:ea typeface="MS PGothic" pitchFamily="34" charset="-128"/>
                <a:cs typeface="ＭＳ Ｐゴシック" charset="0"/>
              </a:defRPr>
            </a:lvl3pPr>
            <a:lvl4pPr algn="ctr" rtl="0" eaLnBrk="1" fontAlgn="base" hangingPunct="1">
              <a:spcBef>
                <a:spcPct val="0"/>
              </a:spcBef>
              <a:spcAft>
                <a:spcPct val="0"/>
              </a:spcAft>
              <a:defRPr sz="2138" b="1">
                <a:solidFill>
                  <a:schemeClr val="tx2"/>
                </a:solidFill>
                <a:latin typeface="Helvetica" charset="0"/>
                <a:ea typeface="MS PGothic" pitchFamily="34" charset="-128"/>
                <a:cs typeface="ＭＳ Ｐゴシック" charset="0"/>
              </a:defRPr>
            </a:lvl4pPr>
            <a:lvl5pPr algn="ctr" rtl="0" eaLnBrk="1" fontAlgn="base" hangingPunct="1">
              <a:spcBef>
                <a:spcPct val="0"/>
              </a:spcBef>
              <a:spcAft>
                <a:spcPct val="0"/>
              </a:spcAft>
              <a:defRPr sz="2138" b="1">
                <a:solidFill>
                  <a:schemeClr val="tx2"/>
                </a:solidFill>
                <a:latin typeface="Helvetica" charset="0"/>
                <a:ea typeface="MS PGothic" pitchFamily="34" charset="-128"/>
                <a:cs typeface="ＭＳ Ｐゴシック" charset="0"/>
              </a:defRPr>
            </a:lvl5pPr>
            <a:lvl6pPr marL="257175" algn="l" rtl="0" eaLnBrk="1" fontAlgn="base" hangingPunct="1">
              <a:spcBef>
                <a:spcPct val="0"/>
              </a:spcBef>
              <a:spcAft>
                <a:spcPct val="0"/>
              </a:spcAft>
              <a:defRPr sz="2475" b="1">
                <a:solidFill>
                  <a:schemeClr val="tx2"/>
                </a:solidFill>
                <a:latin typeface="Helvetica" charset="0"/>
                <a:ea typeface="ＭＳ Ｐゴシック" charset="0"/>
                <a:cs typeface="ＭＳ Ｐゴシック" charset="0"/>
              </a:defRPr>
            </a:lvl6pPr>
            <a:lvl7pPr marL="514350" algn="l" rtl="0" eaLnBrk="1" fontAlgn="base" hangingPunct="1">
              <a:spcBef>
                <a:spcPct val="0"/>
              </a:spcBef>
              <a:spcAft>
                <a:spcPct val="0"/>
              </a:spcAft>
              <a:defRPr sz="2475" b="1">
                <a:solidFill>
                  <a:schemeClr val="tx2"/>
                </a:solidFill>
                <a:latin typeface="Helvetica" charset="0"/>
                <a:ea typeface="ＭＳ Ｐゴシック" charset="0"/>
                <a:cs typeface="ＭＳ Ｐゴシック" charset="0"/>
              </a:defRPr>
            </a:lvl7pPr>
            <a:lvl8pPr marL="771525" algn="l" rtl="0" eaLnBrk="1" fontAlgn="base" hangingPunct="1">
              <a:spcBef>
                <a:spcPct val="0"/>
              </a:spcBef>
              <a:spcAft>
                <a:spcPct val="0"/>
              </a:spcAft>
              <a:defRPr sz="2475" b="1">
                <a:solidFill>
                  <a:schemeClr val="tx2"/>
                </a:solidFill>
                <a:latin typeface="Helvetica" charset="0"/>
                <a:ea typeface="ＭＳ Ｐゴシック" charset="0"/>
                <a:cs typeface="ＭＳ Ｐゴシック" charset="0"/>
              </a:defRPr>
            </a:lvl8pPr>
            <a:lvl9pPr marL="1028700" algn="l" rtl="0" eaLnBrk="1" fontAlgn="base" hangingPunct="1">
              <a:spcBef>
                <a:spcPct val="0"/>
              </a:spcBef>
              <a:spcAft>
                <a:spcPct val="0"/>
              </a:spcAft>
              <a:defRPr sz="2475" b="1">
                <a:solidFill>
                  <a:schemeClr val="tx2"/>
                </a:solidFill>
                <a:latin typeface="Helvetica"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38" b="1" i="0" u="none" strike="noStrike" kern="0" cap="none" spc="0" normalizeH="0" baseline="0" noProof="0" dirty="0">
                <a:ln>
                  <a:noFill/>
                </a:ln>
                <a:solidFill>
                  <a:srgbClr val="000000"/>
                </a:solidFill>
                <a:effectLst/>
                <a:uLnTx/>
                <a:uFillTx/>
                <a:latin typeface="Helvetica"/>
                <a:ea typeface="MS PGothic" pitchFamily="34" charset="-128"/>
                <a:cs typeface="+mj-cs"/>
              </a:rPr>
              <a:t>Efficacy of pain mediations</a:t>
            </a:r>
            <a:br>
              <a:rPr kumimoji="0" lang="en-US" altLang="en-US" sz="2138" b="1" i="0" u="none" strike="noStrike" kern="0" cap="none" spc="0" normalizeH="0" baseline="0" noProof="0" dirty="0">
                <a:ln>
                  <a:noFill/>
                </a:ln>
                <a:solidFill>
                  <a:srgbClr val="000000"/>
                </a:solidFill>
                <a:effectLst/>
                <a:uLnTx/>
                <a:uFillTx/>
                <a:latin typeface="Helvetica"/>
                <a:ea typeface="MS PGothic" pitchFamily="34" charset="-128"/>
                <a:cs typeface="+mj-cs"/>
              </a:rPr>
            </a:br>
            <a:r>
              <a:rPr kumimoji="0" lang="en-US" altLang="en-US" sz="2138" b="1" i="0" u="none" strike="noStrike" kern="0" cap="none" spc="0" normalizeH="0" baseline="0" noProof="0" dirty="0">
                <a:ln>
                  <a:noFill/>
                </a:ln>
                <a:solidFill>
                  <a:srgbClr val="000000"/>
                </a:solidFill>
                <a:effectLst/>
                <a:uLnTx/>
                <a:uFillTx/>
                <a:latin typeface="Helvetica"/>
                <a:ea typeface="MS PGothic" pitchFamily="34" charset="-128"/>
                <a:cs typeface="+mj-cs"/>
              </a:rPr>
              <a:t>Acute pain</a:t>
            </a:r>
            <a:r>
              <a:rPr kumimoji="0" lang="en-US" altLang="en-US" sz="2138" b="1" i="0" u="none" strike="noStrike" kern="0" cap="none" spc="0" normalizeH="0" baseline="30000" noProof="0" dirty="0">
                <a:ln>
                  <a:noFill/>
                </a:ln>
                <a:solidFill>
                  <a:srgbClr val="000000"/>
                </a:solidFill>
                <a:effectLst/>
                <a:uLnTx/>
                <a:uFillTx/>
                <a:latin typeface="Helvetica"/>
                <a:ea typeface="MS PGothic" pitchFamily="34" charset="-128"/>
                <a:cs typeface="+mj-cs"/>
              </a:rPr>
              <a:t>26,27,51</a:t>
            </a:r>
            <a:endParaRPr kumimoji="0" lang="en-US" altLang="en-US" sz="2138" b="1" i="0" u="none" strike="noStrike" kern="0" cap="none" spc="0" normalizeH="0" baseline="0" noProof="0" dirty="0">
              <a:ln>
                <a:noFill/>
              </a:ln>
              <a:solidFill>
                <a:srgbClr val="000000"/>
              </a:solidFill>
              <a:effectLst/>
              <a:uLnTx/>
              <a:uFillTx/>
              <a:latin typeface="Helvetica"/>
              <a:ea typeface="MS PGothic" pitchFamily="34" charset="-128"/>
              <a:cs typeface="+mj-cs"/>
            </a:endParaRPr>
          </a:p>
        </p:txBody>
      </p:sp>
      <p:graphicFrame>
        <p:nvGraphicFramePr>
          <p:cNvPr id="5" name="Content Placeholder 5"/>
          <p:cNvGraphicFramePr>
            <a:graphicFrameLocks/>
          </p:cNvGraphicFramePr>
          <p:nvPr>
            <p:extLst/>
          </p:nvPr>
        </p:nvGraphicFramePr>
        <p:xfrm>
          <a:off x="381000" y="1219200"/>
          <a:ext cx="8763000" cy="5126673"/>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56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0" categoryIdx="0" bldStep="ptIn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0" categoryIdx="1" bldStep="ptIn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chart seriesIdx="0" categoryIdx="2" bldStep="ptIn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chart seriesIdx="0" categoryIdx="3" bldStep="ptIn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chart seriesIdx="0" categoryIdx="4" bldStep="ptIn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chart seriesIdx="0" categoryIdx="5" bldStep="ptIn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El"/>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914400"/>
            <a:ext cx="7086600" cy="685800"/>
          </a:xfrm>
        </p:spPr>
        <p:txBody>
          <a:bodyPr>
            <a:normAutofit fontScale="90000"/>
          </a:bodyPr>
          <a:lstStyle/>
          <a:p>
            <a:r>
              <a:rPr lang="en-US" dirty="0"/>
              <a:t>Opioid increase</a:t>
            </a:r>
          </a:p>
        </p:txBody>
      </p:sp>
      <p:sp>
        <p:nvSpPr>
          <p:cNvPr id="2" name="Content Placeholder 1"/>
          <p:cNvSpPr>
            <a:spLocks noGrp="1"/>
          </p:cNvSpPr>
          <p:nvPr>
            <p:ph idx="1"/>
          </p:nvPr>
        </p:nvSpPr>
        <p:spPr>
          <a:xfrm>
            <a:off x="1066800" y="2057400"/>
            <a:ext cx="6777317" cy="4011706"/>
          </a:xfrm>
        </p:spPr>
        <p:txBody>
          <a:bodyPr>
            <a:normAutofit/>
          </a:bodyPr>
          <a:lstStyle/>
          <a:p>
            <a:pPr marL="0" indent="0">
              <a:buNone/>
            </a:pPr>
            <a:r>
              <a:rPr lang="en-US" sz="2800" dirty="0"/>
              <a:t>Drug distribution through the pharmaceutical supply chain was the equivalent of </a:t>
            </a:r>
            <a:r>
              <a:rPr lang="en-US" sz="2800" dirty="0">
                <a:solidFill>
                  <a:srgbClr val="FF0000"/>
                </a:solidFill>
              </a:rPr>
              <a:t>96 mg </a:t>
            </a:r>
            <a:r>
              <a:rPr lang="en-US" sz="2800" dirty="0"/>
              <a:t>of morphine per person in 1997. </a:t>
            </a:r>
          </a:p>
          <a:p>
            <a:pPr marL="0" indent="0">
              <a:buNone/>
            </a:pPr>
            <a:r>
              <a:rPr lang="en-US" sz="2800" dirty="0"/>
              <a:t>and approximately </a:t>
            </a:r>
            <a:r>
              <a:rPr lang="en-US" sz="2800" dirty="0">
                <a:solidFill>
                  <a:srgbClr val="FF0000"/>
                </a:solidFill>
              </a:rPr>
              <a:t>640 mg </a:t>
            </a:r>
            <a:r>
              <a:rPr lang="en-US" sz="2800" dirty="0"/>
              <a:t>per person in 2015, an increase of &gt;500%.</a:t>
            </a:r>
            <a:r>
              <a:rPr lang="en-US" sz="2800" baseline="30000" dirty="0"/>
              <a:t>4, 48</a:t>
            </a:r>
            <a:endParaRPr lang="en-US" sz="1050" i="1" dirty="0"/>
          </a:p>
          <a:p>
            <a:pPr marL="0" indent="0">
              <a:buNone/>
            </a:pPr>
            <a:endParaRPr lang="en-US" sz="1050" i="1" dirty="0"/>
          </a:p>
          <a:p>
            <a:pPr marL="0" indent="0">
              <a:buNone/>
            </a:pPr>
            <a:r>
              <a:rPr lang="en-US" sz="2800" i="1" dirty="0"/>
              <a:t>That is the equivalent of 128 Vicodin tablets!</a:t>
            </a:r>
          </a:p>
          <a:p>
            <a:pPr marL="0" indent="0">
              <a:buNone/>
            </a:pPr>
            <a:endParaRPr lang="en-US" sz="1050" i="1" dirty="0"/>
          </a:p>
          <a:p>
            <a:pPr marL="0" indent="0">
              <a:buNone/>
            </a:pPr>
            <a:endParaRPr lang="en-US" sz="1050" i="1"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116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ERAS outcomes</a:t>
            </a:r>
          </a:p>
        </p:txBody>
      </p:sp>
      <p:sp>
        <p:nvSpPr>
          <p:cNvPr id="3" name="Content Placeholder 2"/>
          <p:cNvSpPr>
            <a:spLocks noGrp="1"/>
          </p:cNvSpPr>
          <p:nvPr>
            <p:ph idx="1"/>
          </p:nvPr>
        </p:nvSpPr>
        <p:spPr>
          <a:xfrm>
            <a:off x="822959" y="1845734"/>
            <a:ext cx="7543801" cy="4478866"/>
          </a:xfrm>
        </p:spPr>
        <p:txBody>
          <a:bodyPr>
            <a:normAutofit/>
          </a:bodyPr>
          <a:lstStyle/>
          <a:p>
            <a:pPr marL="0" indent="0">
              <a:buNone/>
            </a:pPr>
            <a:r>
              <a:rPr lang="en-US" sz="2800" u="sng" dirty="0"/>
              <a:t>ERAS patients compared to controls:</a:t>
            </a:r>
          </a:p>
          <a:p>
            <a:pPr>
              <a:buFont typeface="Arial" panose="020B0604020202020204" pitchFamily="34" charset="0"/>
              <a:buChar char="•"/>
            </a:pPr>
            <a:r>
              <a:rPr lang="en-US" sz="2400" dirty="0"/>
              <a:t>Ambulated on POD 0:  77% (0%)</a:t>
            </a:r>
          </a:p>
          <a:p>
            <a:pPr>
              <a:buFont typeface="Arial" panose="020B0604020202020204" pitchFamily="34" charset="0"/>
              <a:buChar char="•"/>
            </a:pPr>
            <a:r>
              <a:rPr lang="en-US" sz="2400" dirty="0"/>
              <a:t>Any complication: 15% (30%)</a:t>
            </a:r>
          </a:p>
          <a:p>
            <a:pPr>
              <a:buFont typeface="Arial" panose="020B0604020202020204" pitchFamily="34" charset="0"/>
              <a:buChar char="•"/>
            </a:pPr>
            <a:r>
              <a:rPr lang="en-US" sz="2400" dirty="0"/>
              <a:t>Length of stay in days: 4.6 (6.8)</a:t>
            </a:r>
          </a:p>
          <a:p>
            <a:pPr>
              <a:buFont typeface="Arial" panose="020B0604020202020204" pitchFamily="34" charset="0"/>
              <a:buChar char="•"/>
            </a:pPr>
            <a:r>
              <a:rPr lang="en-US" sz="2400" dirty="0"/>
              <a:t>Hospital costs: $13,306 ($20,435)</a:t>
            </a:r>
          </a:p>
          <a:p>
            <a:pPr>
              <a:buFont typeface="Arial" panose="020B0604020202020204" pitchFamily="34" charset="0"/>
              <a:buChar char="•"/>
            </a:pPr>
            <a:r>
              <a:rPr lang="en-US" sz="2400" dirty="0"/>
              <a:t>Press-</a:t>
            </a:r>
            <a:r>
              <a:rPr lang="en-US" sz="2400" dirty="0" err="1"/>
              <a:t>Ganey</a:t>
            </a:r>
            <a:r>
              <a:rPr lang="en-US" sz="2400" dirty="0"/>
              <a:t> patient satisfaction: 98% (43%)</a:t>
            </a:r>
          </a:p>
          <a:p>
            <a:pPr lvl="1">
              <a:buFont typeface="Arial" panose="020B0604020202020204" pitchFamily="34" charset="0"/>
              <a:buChar char="•"/>
            </a:pPr>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1268" y="9210"/>
            <a:ext cx="7543800" cy="931862"/>
          </a:xfrm>
        </p:spPr>
        <p:txBody>
          <a:bodyPr/>
          <a:lstStyle/>
          <a:p>
            <a:r>
              <a:rPr lang="en-US" dirty="0"/>
              <a:t>Renal colic</a:t>
            </a:r>
          </a:p>
        </p:txBody>
      </p:sp>
      <p:pic>
        <p:nvPicPr>
          <p:cNvPr id="4" name="Content Placeholder 3"/>
          <p:cNvPicPr>
            <a:picLocks noGrp="1" noChangeAspect="1"/>
          </p:cNvPicPr>
          <p:nvPr>
            <p:ph idx="4294967295"/>
          </p:nvPr>
        </p:nvPicPr>
        <p:blipFill>
          <a:blip r:embed="rId2"/>
          <a:stretch>
            <a:fillRect/>
          </a:stretch>
        </p:blipFill>
        <p:spPr>
          <a:xfrm>
            <a:off x="574954" y="1201944"/>
            <a:ext cx="7543800" cy="1735138"/>
          </a:xfrm>
          <a:prstGeom prst="rect">
            <a:avLst/>
          </a:prstGeom>
        </p:spPr>
      </p:pic>
      <p:pic>
        <p:nvPicPr>
          <p:cNvPr id="5" name="Picture 4"/>
          <p:cNvPicPr>
            <a:picLocks noChangeAspect="1"/>
          </p:cNvPicPr>
          <p:nvPr/>
        </p:nvPicPr>
        <p:blipFill>
          <a:blip r:embed="rId3"/>
          <a:stretch>
            <a:fillRect/>
          </a:stretch>
        </p:blipFill>
        <p:spPr>
          <a:xfrm>
            <a:off x="601268" y="2983282"/>
            <a:ext cx="3444240" cy="369026"/>
          </a:xfrm>
          <a:prstGeom prst="rect">
            <a:avLst/>
          </a:prstGeom>
        </p:spPr>
      </p:pic>
      <p:pic>
        <p:nvPicPr>
          <p:cNvPr id="6" name="Picture 5"/>
          <p:cNvPicPr>
            <a:picLocks noChangeAspect="1"/>
          </p:cNvPicPr>
          <p:nvPr/>
        </p:nvPicPr>
        <p:blipFill>
          <a:blip r:embed="rId4"/>
          <a:stretch>
            <a:fillRect/>
          </a:stretch>
        </p:blipFill>
        <p:spPr>
          <a:xfrm>
            <a:off x="4648200" y="2743200"/>
            <a:ext cx="4229158" cy="3624185"/>
          </a:xfrm>
          <a:prstGeom prst="rect">
            <a:avLst/>
          </a:prstGeom>
        </p:spPr>
      </p:pic>
      <p:cxnSp>
        <p:nvCxnSpPr>
          <p:cNvPr id="8" name="Straight Connector 7"/>
          <p:cNvCxnSpPr/>
          <p:nvPr/>
        </p:nvCxnSpPr>
        <p:spPr>
          <a:xfrm flipV="1">
            <a:off x="685800" y="1088572"/>
            <a:ext cx="7620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21D238E1-1ACC-402D-A297-A6F263CC65FA}" type="slidenum">
              <a:rPr lang="en-US" smtClean="0"/>
              <a:pPr/>
              <a:t>51</a:t>
            </a:fld>
            <a:endParaRPr lang="en-US"/>
          </a:p>
        </p:txBody>
      </p:sp>
      <p:sp>
        <p:nvSpPr>
          <p:cNvPr id="7" name="Footer Placeholder 6">
            <a:extLst>
              <a:ext uri="{FF2B5EF4-FFF2-40B4-BE49-F238E27FC236}">
                <a16:creationId xmlns:a16="http://schemas.microsoft.com/office/drawing/2014/main" id="{58300CA1-E40E-4B7A-A045-B4F2162E2725}"/>
              </a:ext>
            </a:extLst>
          </p:cNvPr>
          <p:cNvSpPr>
            <a:spLocks noGrp="1"/>
          </p:cNvSpPr>
          <p:nvPr>
            <p:ph type="ftr" sz="quarter" idx="11"/>
          </p:nvPr>
        </p:nvSpPr>
        <p:spPr/>
        <p:txBody>
          <a:bodyPr/>
          <a:lstStyle/>
          <a:p>
            <a:r>
              <a:rPr lang="en-US"/>
              <a:t>TEATER HEALTH SOLUTIONS</a:t>
            </a:r>
          </a:p>
        </p:txBody>
      </p:sp>
    </p:spTree>
    <p:extLst>
      <p:ext uri="{BB962C8B-B14F-4D97-AF65-F5344CB8AC3E}">
        <p14:creationId xmlns:p14="http://schemas.microsoft.com/office/powerpoint/2010/main" val="3324125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6"/>
          <p:cNvSpPr>
            <a:spLocks noChangeArrowheads="1"/>
          </p:cNvSpPr>
          <p:nvPr/>
        </p:nvSpPr>
        <p:spPr bwMode="auto">
          <a:xfrm>
            <a:off x="8572500" y="6350000"/>
            <a:ext cx="4762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999999"/>
                </a:solidFill>
                <a:latin typeface="Calibri" panose="020F0502020204030204" pitchFamily="34" charset="0"/>
              </a:rPr>
              <a:t>2</a:t>
            </a:r>
          </a:p>
        </p:txBody>
      </p:sp>
      <p:pic>
        <p:nvPicPr>
          <p:cNvPr id="5125" name="Picture 7"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9" y="76200"/>
            <a:ext cx="8827970" cy="510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6" name="Rectangle 9"/>
          <p:cNvSpPr>
            <a:spLocks noChangeArrowheads="1"/>
          </p:cNvSpPr>
          <p:nvPr/>
        </p:nvSpPr>
        <p:spPr bwMode="auto">
          <a:xfrm>
            <a:off x="457200" y="5638800"/>
            <a:ext cx="8382000" cy="64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b="1" dirty="0">
                <a:solidFill>
                  <a:srgbClr val="000000"/>
                </a:solidFill>
                <a:latin typeface="Calibri" panose="020F0502020204030204" pitchFamily="34" charset="0"/>
              </a:rPr>
              <a:t>Single Dose Analgesic Efficacy of Tapentadol in Postsurgical Dental Pain: The Results of a Randomized, Double-Blind, Placebo-Controlled Study.</a:t>
            </a:r>
          </a:p>
          <a:p>
            <a:pPr eaLnBrk="1" hangingPunct="1"/>
            <a:r>
              <a:rPr lang="en-US" altLang="en-US" sz="900" dirty="0" err="1">
                <a:solidFill>
                  <a:srgbClr val="000000"/>
                </a:solidFill>
                <a:latin typeface="Calibri" panose="020F0502020204030204" pitchFamily="34" charset="0"/>
              </a:rPr>
              <a:t>Kleinert</a:t>
            </a:r>
            <a:r>
              <a:rPr lang="en-US" altLang="en-US" sz="900" dirty="0">
                <a:solidFill>
                  <a:srgbClr val="000000"/>
                </a:solidFill>
                <a:latin typeface="Calibri" panose="020F0502020204030204" pitchFamily="34" charset="0"/>
              </a:rPr>
              <a:t>, Regina; Lange, Claudia; MD, MSc; </a:t>
            </a:r>
            <a:r>
              <a:rPr lang="en-US" altLang="en-US" sz="900" dirty="0" err="1">
                <a:solidFill>
                  <a:srgbClr val="000000"/>
                </a:solidFill>
                <a:latin typeface="Calibri" panose="020F0502020204030204" pitchFamily="34" charset="0"/>
              </a:rPr>
              <a:t>Steup</a:t>
            </a:r>
            <a:r>
              <a:rPr lang="en-US" altLang="en-US" sz="900" dirty="0">
                <a:solidFill>
                  <a:srgbClr val="000000"/>
                </a:solidFill>
                <a:latin typeface="Calibri" panose="020F0502020204030204" pitchFamily="34" charset="0"/>
              </a:rPr>
              <a:t>, </a:t>
            </a:r>
            <a:r>
              <a:rPr lang="en-US" altLang="en-US" sz="900" dirty="0" err="1">
                <a:solidFill>
                  <a:srgbClr val="000000"/>
                </a:solidFill>
                <a:latin typeface="Calibri" panose="020F0502020204030204" pitchFamily="34" charset="0"/>
              </a:rPr>
              <a:t>Achim</a:t>
            </a:r>
            <a:r>
              <a:rPr lang="en-US" altLang="en-US" sz="900" dirty="0">
                <a:solidFill>
                  <a:srgbClr val="000000"/>
                </a:solidFill>
                <a:latin typeface="Calibri" panose="020F0502020204030204" pitchFamily="34" charset="0"/>
              </a:rPr>
              <a:t>; Black, Peter; Goldberg, Jutta; Desjardins, Paul; DMD, PhD</a:t>
            </a:r>
          </a:p>
          <a:p>
            <a:pPr eaLnBrk="1" hangingPunct="1"/>
            <a:endParaRPr lang="en-US" altLang="en-US" sz="900" dirty="0">
              <a:solidFill>
                <a:srgbClr val="000000"/>
              </a:solidFill>
              <a:latin typeface="Calibri" panose="020F0502020204030204" pitchFamily="34" charset="0"/>
            </a:endParaRPr>
          </a:p>
          <a:p>
            <a:pPr eaLnBrk="1" hangingPunct="1"/>
            <a:r>
              <a:rPr lang="en-US" altLang="en-US" sz="900" dirty="0">
                <a:solidFill>
                  <a:srgbClr val="000000"/>
                </a:solidFill>
                <a:latin typeface="Calibri" panose="020F0502020204030204" pitchFamily="34" charset="0"/>
              </a:rPr>
              <a:t>Anesthesia &amp; Analgesia. 107(6):2048-2055, December 2008. DOI: 10.1213/ane.0b013e31818881ca</a:t>
            </a:r>
          </a:p>
        </p:txBody>
      </p:sp>
      <p:sp>
        <p:nvSpPr>
          <p:cNvPr id="2" name="Slide Number Placeholder 1"/>
          <p:cNvSpPr>
            <a:spLocks noGrp="1"/>
          </p:cNvSpPr>
          <p:nvPr>
            <p:ph type="sldNum" sz="quarter" idx="12"/>
          </p:nvPr>
        </p:nvSpPr>
        <p:spPr/>
        <p:txBody>
          <a:bodyPr/>
          <a:lstStyle/>
          <a:p>
            <a:fld id="{21D238E1-1ACC-402D-A297-A6F263CC65FA}" type="slidenum">
              <a:rPr lang="en-US" smtClean="0"/>
              <a:pPr/>
              <a:t>52</a:t>
            </a:fld>
            <a:endParaRPr lang="en-US"/>
          </a:p>
        </p:txBody>
      </p:sp>
      <p:sp>
        <p:nvSpPr>
          <p:cNvPr id="3" name="Footer Placeholder 2">
            <a:extLst>
              <a:ext uri="{FF2B5EF4-FFF2-40B4-BE49-F238E27FC236}">
                <a16:creationId xmlns:a16="http://schemas.microsoft.com/office/drawing/2014/main" id="{6B32ECD8-D2AB-49E9-92AA-AD9519338814}"/>
              </a:ext>
            </a:extLst>
          </p:cNvPr>
          <p:cNvSpPr>
            <a:spLocks noGrp="1"/>
          </p:cNvSpPr>
          <p:nvPr>
            <p:ph type="ftr" sz="quarter" idx="11"/>
          </p:nvPr>
        </p:nvSpPr>
        <p:spPr/>
        <p:txBody>
          <a:bodyPr/>
          <a:lstStyle/>
          <a:p>
            <a:r>
              <a:rPr lang="en-US"/>
              <a:t>TEATER HEALTH SOLUTIONS</a:t>
            </a:r>
          </a:p>
        </p:txBody>
      </p:sp>
    </p:spTree>
    <p:extLst>
      <p:ext uri="{BB962C8B-B14F-4D97-AF65-F5344CB8AC3E}">
        <p14:creationId xmlns:p14="http://schemas.microsoft.com/office/powerpoint/2010/main" val="2288096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Acute pain conclusion:</a:t>
            </a:r>
          </a:p>
        </p:txBody>
      </p:sp>
      <p:sp>
        <p:nvSpPr>
          <p:cNvPr id="3" name="Content Placeholder 2"/>
          <p:cNvSpPr>
            <a:spLocks noGrp="1"/>
          </p:cNvSpPr>
          <p:nvPr>
            <p:ph idx="1"/>
          </p:nvPr>
        </p:nvSpPr>
        <p:spPr>
          <a:xfrm>
            <a:off x="822959" y="2133600"/>
            <a:ext cx="7543801" cy="3735494"/>
          </a:xfrm>
        </p:spPr>
        <p:txBody>
          <a:bodyPr>
            <a:normAutofit/>
          </a:bodyPr>
          <a:lstStyle/>
          <a:p>
            <a:r>
              <a:rPr lang="en-US" sz="2800" dirty="0"/>
              <a:t>We must prescribe fewer opioids for acute pain! </a:t>
            </a:r>
          </a:p>
          <a:p>
            <a:r>
              <a:rPr lang="en-US" sz="2800" dirty="0"/>
              <a:t>The CDC guidelines recommend 3 days or less – but most outpatient pain can be treated </a:t>
            </a:r>
            <a:r>
              <a:rPr lang="en-US" sz="2800" u="sng" dirty="0"/>
              <a:t>without any </a:t>
            </a:r>
            <a:r>
              <a:rPr lang="en-US" sz="2800" dirty="0"/>
              <a:t>opioids! </a:t>
            </a:r>
          </a:p>
          <a:p>
            <a:r>
              <a:rPr lang="en-US" sz="2800" dirty="0"/>
              <a:t>The combination of ibuprofen + acetaminophen is the best treatment with the least side effects.</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39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pain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012404" y="2016607"/>
            <a:ext cx="6720634" cy="4041904"/>
          </a:xfrm>
          <a:prstGeom prst="rect">
            <a:avLst/>
          </a:prstGeom>
        </p:spPr>
      </p:pic>
    </p:spTree>
    <p:extLst>
      <p:ext uri="{BB962C8B-B14F-4D97-AF65-F5344CB8AC3E}">
        <p14:creationId xmlns:p14="http://schemas.microsoft.com/office/powerpoint/2010/main" val="3739368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Chronic pain</a:t>
            </a:r>
          </a:p>
        </p:txBody>
      </p:sp>
      <p:sp>
        <p:nvSpPr>
          <p:cNvPr id="3" name="Content Placeholder 2"/>
          <p:cNvSpPr>
            <a:spLocks noGrp="1"/>
          </p:cNvSpPr>
          <p:nvPr>
            <p:ph idx="1"/>
          </p:nvPr>
        </p:nvSpPr>
        <p:spPr/>
        <p:txBody>
          <a:bodyPr>
            <a:normAutofit/>
          </a:bodyPr>
          <a:lstStyle/>
          <a:p>
            <a:r>
              <a:rPr lang="en-US" sz="2400" dirty="0"/>
              <a:t>No evidence that opioids are effective for long-term treatment of chronic pain.</a:t>
            </a:r>
            <a:r>
              <a:rPr lang="en-US" sz="2400" baseline="30000" dirty="0"/>
              <a:t>30</a:t>
            </a:r>
            <a:r>
              <a:rPr lang="en-US" sz="2400" dirty="0"/>
              <a:t> </a:t>
            </a:r>
          </a:p>
          <a:p>
            <a:r>
              <a:rPr lang="en-US" sz="2400" dirty="0"/>
              <a:t>Epidemiologic studies have shown that those on chronic opioid therapy have worse quality of life than those with chronic pain who are not.</a:t>
            </a:r>
            <a:r>
              <a:rPr lang="en-US" sz="2400" baseline="30000" dirty="0"/>
              <a:t>31</a:t>
            </a:r>
            <a:r>
              <a:rPr lang="en-US" sz="2400" dirty="0"/>
              <a:t> </a:t>
            </a:r>
          </a:p>
          <a:p>
            <a:r>
              <a:rPr lang="en-US" sz="2400" dirty="0"/>
              <a:t>The AAN recommends against using opioids for back pain, headaches, or fibromyalgia.</a:t>
            </a:r>
            <a:r>
              <a:rPr lang="en-US" sz="2400" baseline="30000" dirty="0"/>
              <a:t>37</a:t>
            </a:r>
            <a:endParaRPr lang="en-US" sz="24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7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33" y="685800"/>
            <a:ext cx="7086600" cy="685800"/>
          </a:xfrm>
        </p:spPr>
        <p:txBody>
          <a:bodyPr>
            <a:normAutofit fontScale="90000"/>
          </a:bodyPr>
          <a:lstStyle/>
          <a:p>
            <a:r>
              <a:rPr lang="en-US" dirty="0"/>
              <a:t>Treatment of chronic pain</a:t>
            </a:r>
          </a:p>
        </p:txBody>
      </p:sp>
      <p:sp>
        <p:nvSpPr>
          <p:cNvPr id="3" name="Content Placeholder 2"/>
          <p:cNvSpPr>
            <a:spLocks noGrp="1"/>
          </p:cNvSpPr>
          <p:nvPr>
            <p:ph idx="1"/>
          </p:nvPr>
        </p:nvSpPr>
        <p:spPr>
          <a:xfrm>
            <a:off x="609600" y="1752600"/>
            <a:ext cx="8534400" cy="4419600"/>
          </a:xfrm>
        </p:spPr>
        <p:txBody>
          <a:bodyPr>
            <a:normAutofit/>
          </a:bodyPr>
          <a:lstStyle/>
          <a:p>
            <a:pPr>
              <a:buFont typeface="Arial" panose="020B0604020202020204" pitchFamily="34" charset="0"/>
              <a:buChar char="•"/>
            </a:pPr>
            <a:r>
              <a:rPr lang="en-US" sz="2800" u="sng" dirty="0"/>
              <a:t>Behavioral therapy</a:t>
            </a:r>
            <a:r>
              <a:rPr lang="en-US" sz="2800" baseline="30000" dirty="0"/>
              <a:t>33</a:t>
            </a:r>
          </a:p>
          <a:p>
            <a:pPr>
              <a:buFont typeface="Arial" panose="020B0604020202020204" pitchFamily="34" charset="0"/>
              <a:buChar char="•"/>
            </a:pPr>
            <a:r>
              <a:rPr lang="en-US" sz="2800" dirty="0"/>
              <a:t>PT, OT </a:t>
            </a:r>
          </a:p>
          <a:p>
            <a:pPr>
              <a:buFont typeface="Arial" panose="020B0604020202020204" pitchFamily="34" charset="0"/>
              <a:buChar char="•"/>
            </a:pPr>
            <a:r>
              <a:rPr lang="en-US" sz="2800" dirty="0"/>
              <a:t>Treatment of mood disorders</a:t>
            </a:r>
          </a:p>
          <a:p>
            <a:pPr>
              <a:buFont typeface="Arial" panose="020B0604020202020204" pitchFamily="34" charset="0"/>
              <a:buChar char="•"/>
            </a:pPr>
            <a:r>
              <a:rPr lang="en-US" sz="2800" dirty="0"/>
              <a:t>Exercise</a:t>
            </a:r>
          </a:p>
          <a:p>
            <a:pPr>
              <a:buFont typeface="Arial" panose="020B0604020202020204" pitchFamily="34" charset="0"/>
              <a:buChar char="•"/>
            </a:pPr>
            <a:r>
              <a:rPr lang="en-US" sz="2800" dirty="0"/>
              <a:t>Acupuncture, yoga and other alternative therapies</a:t>
            </a:r>
          </a:p>
          <a:p>
            <a:pPr>
              <a:buFont typeface="Arial" panose="020B0604020202020204" pitchFamily="34" charset="0"/>
              <a:buChar char="•"/>
            </a:pPr>
            <a:r>
              <a:rPr lang="en-US" sz="2800" dirty="0"/>
              <a:t>Amitriptyline, duloxetine, gabapentin and similar drugs may help a little (10-30% pain reduction).</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5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7ABD02D-985A-48B1-B858-62329A64DDC5}"/>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66080A1A-54E7-4AA9-8AB6-BDCB9495C43B}"/>
              </a:ext>
            </a:extLst>
          </p:cNvPr>
          <p:cNvSpPr>
            <a:spLocks noGrp="1"/>
          </p:cNvSpPr>
          <p:nvPr>
            <p:ph type="sldNum" sz="quarter" idx="12"/>
          </p:nvPr>
        </p:nvSpPr>
        <p:spPr/>
        <p:txBody>
          <a:bodyPr/>
          <a:lstStyle/>
          <a:p>
            <a:fld id="{21D238E1-1ACC-402D-A297-A6F263CC65FA}" type="slidenum">
              <a:rPr lang="en-US" smtClean="0"/>
              <a:pPr/>
              <a:t>57</a:t>
            </a:fld>
            <a:endParaRPr lang="en-US"/>
          </a:p>
        </p:txBody>
      </p:sp>
      <p:pic>
        <p:nvPicPr>
          <p:cNvPr id="6" name="Content Placeholder 5">
            <a:extLst>
              <a:ext uri="{FF2B5EF4-FFF2-40B4-BE49-F238E27FC236}">
                <a16:creationId xmlns:a16="http://schemas.microsoft.com/office/drawing/2014/main" id="{66DE4CE9-97DE-44A5-B03E-11A8AA7F1759}"/>
              </a:ext>
            </a:extLst>
          </p:cNvPr>
          <p:cNvPicPr>
            <a:picLocks noGrp="1" noChangeAspect="1"/>
          </p:cNvPicPr>
          <p:nvPr>
            <p:ph idx="4294967295"/>
          </p:nvPr>
        </p:nvPicPr>
        <p:blipFill>
          <a:blip r:embed="rId3"/>
          <a:stretch>
            <a:fillRect/>
          </a:stretch>
        </p:blipFill>
        <p:spPr>
          <a:xfrm>
            <a:off x="0" y="616591"/>
            <a:ext cx="8940412" cy="3981042"/>
          </a:xfrm>
          <a:prstGeom prst="rect">
            <a:avLst/>
          </a:prstGeom>
        </p:spPr>
      </p:pic>
      <p:sp>
        <p:nvSpPr>
          <p:cNvPr id="7" name="Rectangle 6">
            <a:extLst>
              <a:ext uri="{FF2B5EF4-FFF2-40B4-BE49-F238E27FC236}">
                <a16:creationId xmlns:a16="http://schemas.microsoft.com/office/drawing/2014/main" id="{7FA5C57C-263A-4AD3-9391-4723ECEB77CD}"/>
              </a:ext>
            </a:extLst>
          </p:cNvPr>
          <p:cNvSpPr/>
          <p:nvPr/>
        </p:nvSpPr>
        <p:spPr>
          <a:xfrm>
            <a:off x="1421403" y="5344043"/>
            <a:ext cx="6097606" cy="369332"/>
          </a:xfrm>
          <a:prstGeom prst="rect">
            <a:avLst/>
          </a:prstGeom>
        </p:spPr>
        <p:txBody>
          <a:bodyPr wrap="square">
            <a:spAutoFit/>
          </a:bodyPr>
          <a:lstStyle/>
          <a:p>
            <a:r>
              <a:rPr lang="en-US" dirty="0">
                <a:hlinkClick r:id="rId4"/>
              </a:rPr>
              <a:t>https://www.cdc.gov/drugoverdose/prescribing/guideline.html</a:t>
            </a:r>
            <a:endParaRPr lang="en-US" dirty="0"/>
          </a:p>
        </p:txBody>
      </p:sp>
    </p:spTree>
    <p:extLst>
      <p:ext uri="{BB962C8B-B14F-4D97-AF65-F5344CB8AC3E}">
        <p14:creationId xmlns:p14="http://schemas.microsoft.com/office/powerpoint/2010/main" val="34749346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520C50-57A0-48F8-A036-1E9ECE6756FE}"/>
              </a:ext>
            </a:extLst>
          </p:cNvPr>
          <p:cNvSpPr>
            <a:spLocks noGrp="1"/>
          </p:cNvSpPr>
          <p:nvPr>
            <p:ph type="ftr" sz="quarter" idx="11"/>
          </p:nvPr>
        </p:nvSpPr>
        <p:spPr/>
        <p:txBody>
          <a:bodyPr/>
          <a:lstStyle/>
          <a:p>
            <a:r>
              <a:rPr lang="en-US"/>
              <a:t>TEATER HEALTH SOLUTIONS</a:t>
            </a:r>
          </a:p>
        </p:txBody>
      </p:sp>
      <p:sp>
        <p:nvSpPr>
          <p:cNvPr id="3" name="Slide Number Placeholder 2">
            <a:extLst>
              <a:ext uri="{FF2B5EF4-FFF2-40B4-BE49-F238E27FC236}">
                <a16:creationId xmlns:a16="http://schemas.microsoft.com/office/drawing/2014/main" id="{9FDE518F-D9A9-4D63-9F85-90DE5AA75391}"/>
              </a:ext>
            </a:extLst>
          </p:cNvPr>
          <p:cNvSpPr>
            <a:spLocks noGrp="1"/>
          </p:cNvSpPr>
          <p:nvPr>
            <p:ph type="sldNum" sz="quarter" idx="12"/>
          </p:nvPr>
        </p:nvSpPr>
        <p:spPr/>
        <p:txBody>
          <a:bodyPr/>
          <a:lstStyle/>
          <a:p>
            <a:fld id="{21D238E1-1ACC-402D-A297-A6F263CC65FA}" type="slidenum">
              <a:rPr lang="en-US" smtClean="0"/>
              <a:pPr/>
              <a:t>58</a:t>
            </a:fld>
            <a:endParaRPr lang="en-US"/>
          </a:p>
        </p:txBody>
      </p:sp>
      <p:sp>
        <p:nvSpPr>
          <p:cNvPr id="4" name="Rectangle 3">
            <a:extLst>
              <a:ext uri="{FF2B5EF4-FFF2-40B4-BE49-F238E27FC236}">
                <a16:creationId xmlns:a16="http://schemas.microsoft.com/office/drawing/2014/main" id="{9D9D4C03-E5B7-49F2-81B3-0713A015C955}"/>
              </a:ext>
            </a:extLst>
          </p:cNvPr>
          <p:cNvSpPr/>
          <p:nvPr/>
        </p:nvSpPr>
        <p:spPr>
          <a:xfrm>
            <a:off x="205531" y="0"/>
            <a:ext cx="8590326" cy="6383927"/>
          </a:xfrm>
          <a:prstGeom prst="rect">
            <a:avLst/>
          </a:prstGeom>
        </p:spPr>
        <p:txBody>
          <a:bodyPr wrap="square">
            <a:spAutoFit/>
          </a:bodyPr>
          <a:lstStyle/>
          <a:p>
            <a:r>
              <a:rPr lang="en-US" sz="1100" b="1" dirty="0">
                <a:solidFill>
                  <a:srgbClr val="221E1F"/>
                </a:solidFill>
                <a:latin typeface="Adobe Garamond Pro Bold"/>
                <a:ea typeface="Calibri" panose="020F0502020204030204" pitchFamily="34" charset="0"/>
                <a:cs typeface="Adobe Garamond Pro Bold"/>
              </a:rPr>
              <a:t>Determining When to Initiate or Continue Opioids for Chronic Pain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1. </a:t>
            </a:r>
            <a:r>
              <a:rPr lang="en-US" sz="1100" dirty="0">
                <a:solidFill>
                  <a:srgbClr val="FF0000"/>
                </a:solidFill>
                <a:latin typeface="Adobe Garamond Pro"/>
                <a:ea typeface="Calibri" panose="020F0502020204030204" pitchFamily="34" charset="0"/>
                <a:cs typeface="Adobe Garamond Pro"/>
              </a:rPr>
              <a:t>Nonpharmacologic therapy and nonopioid pharmacologic therapy are preferred for chronic pain</a:t>
            </a:r>
            <a:r>
              <a:rPr lang="en-US" sz="1100" dirty="0">
                <a:solidFill>
                  <a:srgbClr val="221E1F"/>
                </a:solidFill>
                <a:latin typeface="Adobe Garamond Pro"/>
                <a:ea typeface="Calibri" panose="020F0502020204030204" pitchFamily="34" charset="0"/>
                <a:cs typeface="Adobe Garamond Pro"/>
              </a:rPr>
              <a:t>. Clinicians should consider opioid therapy only if expected benefits for both pain and function are anticipated to outweigh risks to the patient. If opioids are used, they should be combined with nonpharmacologic therapy and nonopioid pharmacologic therapy, as appropriate.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2. Before starting opioid therapy for chronic pain, clinicians should </a:t>
            </a:r>
            <a:r>
              <a:rPr lang="en-US" sz="1100" dirty="0">
                <a:solidFill>
                  <a:srgbClr val="FF0000"/>
                </a:solidFill>
                <a:latin typeface="Adobe Garamond Pro"/>
                <a:ea typeface="Calibri" panose="020F0502020204030204" pitchFamily="34" charset="0"/>
                <a:cs typeface="Adobe Garamond Pro"/>
              </a:rPr>
              <a:t>establish treatment goals </a:t>
            </a:r>
            <a:r>
              <a:rPr lang="en-US" sz="1100" dirty="0">
                <a:solidFill>
                  <a:srgbClr val="221E1F"/>
                </a:solidFill>
                <a:latin typeface="Adobe Garamond Pro"/>
                <a:ea typeface="Calibri" panose="020F0502020204030204" pitchFamily="34" charset="0"/>
                <a:cs typeface="Adobe Garamond Pro"/>
              </a:rPr>
              <a:t>with all patients, including realistic goals for pain and function, and should consider how therapy will be discontinued if benefits do not outweigh risks. Clinicians should continue opioid therapy only if there is </a:t>
            </a:r>
            <a:r>
              <a:rPr lang="en-US" sz="1100" dirty="0">
                <a:solidFill>
                  <a:srgbClr val="FF0000"/>
                </a:solidFill>
                <a:latin typeface="Adobe Garamond Pro"/>
                <a:ea typeface="Calibri" panose="020F0502020204030204" pitchFamily="34" charset="0"/>
                <a:cs typeface="Adobe Garamond Pro"/>
              </a:rPr>
              <a:t>clinically meaningful improvement in pain and function </a:t>
            </a:r>
            <a:r>
              <a:rPr lang="en-US" sz="1100" dirty="0">
                <a:solidFill>
                  <a:srgbClr val="221E1F"/>
                </a:solidFill>
                <a:latin typeface="Adobe Garamond Pro"/>
                <a:ea typeface="Calibri" panose="020F0502020204030204" pitchFamily="34" charset="0"/>
                <a:cs typeface="Adobe Garamond Pro"/>
              </a:rPr>
              <a:t>that outweighs risks to patient safety.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3. Before starting and periodically during opioid therapy, clinicians should </a:t>
            </a:r>
            <a:r>
              <a:rPr lang="en-US" sz="1100" dirty="0">
                <a:solidFill>
                  <a:srgbClr val="FF0000"/>
                </a:solidFill>
                <a:latin typeface="Adobe Garamond Pro"/>
                <a:ea typeface="Calibri" panose="020F0502020204030204" pitchFamily="34" charset="0"/>
                <a:cs typeface="Adobe Garamond Pro"/>
              </a:rPr>
              <a:t>discuss with patients known risks and realistic benefits </a:t>
            </a:r>
            <a:r>
              <a:rPr lang="en-US" sz="1100" dirty="0">
                <a:solidFill>
                  <a:srgbClr val="221E1F"/>
                </a:solidFill>
                <a:latin typeface="Adobe Garamond Pro"/>
                <a:ea typeface="Calibri" panose="020F0502020204030204" pitchFamily="34" charset="0"/>
                <a:cs typeface="Adobe Garamond Pro"/>
              </a:rPr>
              <a:t>of opioid therapy and patient and clinician responsibilities for managing therapy. </a:t>
            </a:r>
            <a:endParaRPr lang="en-US" sz="1200" dirty="0">
              <a:latin typeface="Adobe Garamond Pro Bold"/>
              <a:ea typeface="Calibri" panose="020F0502020204030204" pitchFamily="34" charset="0"/>
              <a:cs typeface="Times New Roman" panose="02020603050405020304" pitchFamily="18" charset="0"/>
            </a:endParaRPr>
          </a:p>
          <a:p>
            <a:r>
              <a:rPr lang="en-US" sz="1100" b="1" dirty="0">
                <a:solidFill>
                  <a:srgbClr val="221E1F"/>
                </a:solidFill>
                <a:latin typeface="Adobe Garamond Pro Bold"/>
                <a:ea typeface="Calibri" panose="020F0502020204030204" pitchFamily="34" charset="0"/>
                <a:cs typeface="Adobe Garamond Pro Bold"/>
              </a:rPr>
              <a:t>Opioid Selection, Dosage, Duration, Follow-Up, and Discontinuation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4. When starting opioid therapy for chronic pain, clinicians should </a:t>
            </a:r>
            <a:r>
              <a:rPr lang="en-US" sz="1100" dirty="0">
                <a:solidFill>
                  <a:srgbClr val="FF0000"/>
                </a:solidFill>
                <a:latin typeface="Adobe Garamond Pro"/>
                <a:ea typeface="Calibri" panose="020F0502020204030204" pitchFamily="34" charset="0"/>
                <a:cs typeface="Adobe Garamond Pro"/>
              </a:rPr>
              <a:t>prescribe immediate-release opioids </a:t>
            </a:r>
            <a:r>
              <a:rPr lang="en-US" sz="1100" dirty="0">
                <a:solidFill>
                  <a:srgbClr val="221E1F"/>
                </a:solidFill>
                <a:latin typeface="Adobe Garamond Pro"/>
                <a:ea typeface="Calibri" panose="020F0502020204030204" pitchFamily="34" charset="0"/>
                <a:cs typeface="Adobe Garamond Pro"/>
              </a:rPr>
              <a:t>instead of extended-release/long-acting (ER/LA) opioids.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5. When opioids are started, clinicians should prescribe </a:t>
            </a:r>
            <a:r>
              <a:rPr lang="en-US" sz="1100" dirty="0">
                <a:solidFill>
                  <a:srgbClr val="FF0000"/>
                </a:solidFill>
                <a:latin typeface="Adobe Garamond Pro"/>
                <a:ea typeface="Calibri" panose="020F0502020204030204" pitchFamily="34" charset="0"/>
                <a:cs typeface="Adobe Garamond Pro"/>
              </a:rPr>
              <a:t>the lowest effective dosage</a:t>
            </a:r>
            <a:r>
              <a:rPr lang="en-US" sz="1100" dirty="0">
                <a:solidFill>
                  <a:srgbClr val="221E1F"/>
                </a:solidFill>
                <a:latin typeface="Adobe Garamond Pro"/>
                <a:ea typeface="Calibri" panose="020F0502020204030204" pitchFamily="34" charset="0"/>
                <a:cs typeface="Adobe Garamond Pro"/>
              </a:rPr>
              <a:t>. Clinicians should use caution when prescribing opioids at any dosage, should carefully reassess evidence of individual benefits and risks when increasing dosage to ≥50 morphine milligram equivalents (MME)/day, and should avoid increasing dosage to ≥90 MME/day or carefully justify a decision to titrate dosage to ≥90 MME/day.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6. Long-term opioid use often begins with treatment of acute pain. </a:t>
            </a:r>
            <a:r>
              <a:rPr lang="en-US" sz="1100" dirty="0">
                <a:solidFill>
                  <a:srgbClr val="FF0000"/>
                </a:solidFill>
                <a:latin typeface="Adobe Garamond Pro"/>
                <a:ea typeface="Calibri" panose="020F0502020204030204" pitchFamily="34" charset="0"/>
                <a:cs typeface="Adobe Garamond Pro"/>
              </a:rPr>
              <a:t>When opioids are used for acute pain, clinicians should prescribe the lowest effective dose of immediate-release opioids </a:t>
            </a:r>
            <a:r>
              <a:rPr lang="en-US" sz="1100" dirty="0">
                <a:solidFill>
                  <a:srgbClr val="221E1F"/>
                </a:solidFill>
                <a:latin typeface="Adobe Garamond Pro"/>
                <a:ea typeface="Calibri" panose="020F0502020204030204" pitchFamily="34" charset="0"/>
                <a:cs typeface="Adobe Garamond Pro"/>
              </a:rPr>
              <a:t>and should prescribe no greater quantity than needed for the expected duration of pain severe enough to require opioids. Three days or less will often be sufficient; more than seven days will rarely be needed.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7. Clinicians should </a:t>
            </a:r>
            <a:r>
              <a:rPr lang="en-US" sz="1100" dirty="0">
                <a:solidFill>
                  <a:srgbClr val="FF0000"/>
                </a:solidFill>
                <a:latin typeface="Adobe Garamond Pro"/>
                <a:ea typeface="Calibri" panose="020F0502020204030204" pitchFamily="34" charset="0"/>
                <a:cs typeface="Adobe Garamond Pro"/>
              </a:rPr>
              <a:t>evaluate benefits and harms with patients within 1 to 4 weeks of starting opioid therapy </a:t>
            </a:r>
            <a:r>
              <a:rPr lang="en-US" sz="1100" dirty="0">
                <a:solidFill>
                  <a:srgbClr val="221E1F"/>
                </a:solidFill>
                <a:latin typeface="Adobe Garamond Pro"/>
                <a:ea typeface="Calibri" panose="020F0502020204030204" pitchFamily="34" charset="0"/>
                <a:cs typeface="Adobe Garamond Pro"/>
              </a:rPr>
              <a:t>for chronic pain or of dose escalation. Clinicians should evaluate benefits and harms of continued therapy with patients every 3 months or more frequently. If benefits do not outweigh harms of continued opioid therapy, clinicians should optimize other therapies and work with patients to taper opioids to lower dosages or to taper and discontinue opioids. </a:t>
            </a:r>
            <a:endParaRPr lang="en-US" sz="1200" dirty="0">
              <a:latin typeface="Adobe Garamond Pro Bold"/>
              <a:ea typeface="Calibri" panose="020F0502020204030204" pitchFamily="34" charset="0"/>
              <a:cs typeface="Times New Roman" panose="02020603050405020304" pitchFamily="18" charset="0"/>
            </a:endParaRPr>
          </a:p>
          <a:p>
            <a:r>
              <a:rPr lang="en-US" sz="1100" b="1" dirty="0">
                <a:solidFill>
                  <a:srgbClr val="221E1F"/>
                </a:solidFill>
                <a:latin typeface="Adobe Garamond Pro Bold"/>
                <a:ea typeface="Calibri" panose="020F0502020204030204" pitchFamily="34" charset="0"/>
                <a:cs typeface="Adobe Garamond Pro Bold"/>
              </a:rPr>
              <a:t>Assessing Risk and Addressing Harms of Opioid Use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8. Before starting and periodically during continuation of opioid therapy, clinicians should </a:t>
            </a:r>
            <a:r>
              <a:rPr lang="en-US" sz="1100" dirty="0">
                <a:solidFill>
                  <a:srgbClr val="FF0000"/>
                </a:solidFill>
                <a:latin typeface="Adobe Garamond Pro"/>
                <a:ea typeface="Calibri" panose="020F0502020204030204" pitchFamily="34" charset="0"/>
                <a:cs typeface="Adobe Garamond Pro"/>
              </a:rPr>
              <a:t>evaluate risk factors for opioid-related harms</a:t>
            </a:r>
            <a:r>
              <a:rPr lang="en-US" sz="1100" dirty="0">
                <a:solidFill>
                  <a:srgbClr val="221E1F"/>
                </a:solidFill>
                <a:latin typeface="Adobe Garamond Pro"/>
                <a:ea typeface="Calibri" panose="020F0502020204030204" pitchFamily="34" charset="0"/>
                <a:cs typeface="Adobe Garamond Pro"/>
              </a:rPr>
              <a:t>. Clinicians should incorporate into the management plan strategies to mitigate risk, including considering offering naloxone when factors that increase risk for opioid overdose, such as history of overdose, history of substance use disorder, higher opioid dosages (≥50 MME/day), or concurrent benzodiazepine use, are present.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9. Clinicians should </a:t>
            </a:r>
            <a:r>
              <a:rPr lang="en-US" sz="1100" dirty="0">
                <a:solidFill>
                  <a:srgbClr val="FF0000"/>
                </a:solidFill>
                <a:latin typeface="Adobe Garamond Pro"/>
                <a:ea typeface="Calibri" panose="020F0502020204030204" pitchFamily="34" charset="0"/>
                <a:cs typeface="Adobe Garamond Pro"/>
              </a:rPr>
              <a:t>review the patient’s history of controlled substance prescriptions </a:t>
            </a:r>
            <a:r>
              <a:rPr lang="en-US" sz="1100" dirty="0">
                <a:solidFill>
                  <a:srgbClr val="221E1F"/>
                </a:solidFill>
                <a:latin typeface="Adobe Garamond Pro"/>
                <a:ea typeface="Calibri" panose="020F0502020204030204" pitchFamily="34" charset="0"/>
                <a:cs typeface="Adobe Garamond Pro"/>
              </a:rPr>
              <a:t>using state prescription drug monitoring program (PDMP) data to determine whether the patient is receiving opioid dosages or dangerous combinations that put him or her at high risk for overdose. Clinicians should review PDMP data when starting opioid therapy for chronic pain and periodically during opioid therapy for chronic pain, ranging from every prescription to every 3 months.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10. When prescribing opioids for chronic pain, clinicians should use </a:t>
            </a:r>
            <a:r>
              <a:rPr lang="en-US" sz="1100" dirty="0">
                <a:solidFill>
                  <a:srgbClr val="FF0000"/>
                </a:solidFill>
                <a:latin typeface="Adobe Garamond Pro"/>
                <a:ea typeface="Calibri" panose="020F0502020204030204" pitchFamily="34" charset="0"/>
                <a:cs typeface="Adobe Garamond Pro"/>
              </a:rPr>
              <a:t>urine drug testing </a:t>
            </a:r>
            <a:r>
              <a:rPr lang="en-US" sz="1100" dirty="0">
                <a:solidFill>
                  <a:srgbClr val="221E1F"/>
                </a:solidFill>
                <a:latin typeface="Adobe Garamond Pro"/>
                <a:ea typeface="Calibri" panose="020F0502020204030204" pitchFamily="34" charset="0"/>
                <a:cs typeface="Adobe Garamond Pro"/>
              </a:rPr>
              <a:t>before starting opioid therapy and consider urine drug testing at least annually to assess for prescribed medications as well as other controlled prescription drugs and illicit drugs.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11. Clinicians should </a:t>
            </a:r>
            <a:r>
              <a:rPr lang="en-US" sz="1100" dirty="0">
                <a:solidFill>
                  <a:srgbClr val="FF0000"/>
                </a:solidFill>
                <a:latin typeface="Adobe Garamond Pro"/>
                <a:ea typeface="Calibri" panose="020F0502020204030204" pitchFamily="34" charset="0"/>
                <a:cs typeface="Adobe Garamond Pro"/>
              </a:rPr>
              <a:t>avoid prescribing opioid pain medication and benzodiazepines </a:t>
            </a:r>
            <a:r>
              <a:rPr lang="en-US" sz="1100" dirty="0">
                <a:solidFill>
                  <a:srgbClr val="221E1F"/>
                </a:solidFill>
                <a:latin typeface="Adobe Garamond Pro"/>
                <a:ea typeface="Calibri" panose="020F0502020204030204" pitchFamily="34" charset="0"/>
                <a:cs typeface="Adobe Garamond Pro"/>
              </a:rPr>
              <a:t>concurrently whenever possible. </a:t>
            </a:r>
            <a:endParaRPr lang="en-US" sz="1200" dirty="0">
              <a:latin typeface="Adobe Garamond Pro Bold"/>
              <a:ea typeface="Calibri" panose="020F0502020204030204" pitchFamily="34" charset="0"/>
              <a:cs typeface="Times New Roman" panose="02020603050405020304" pitchFamily="18" charset="0"/>
            </a:endParaRPr>
          </a:p>
          <a:p>
            <a:r>
              <a:rPr lang="en-US" sz="1100" dirty="0">
                <a:solidFill>
                  <a:srgbClr val="221E1F"/>
                </a:solidFill>
                <a:latin typeface="Adobe Garamond Pro"/>
                <a:ea typeface="Calibri" panose="020F0502020204030204" pitchFamily="34" charset="0"/>
                <a:cs typeface="Adobe Garamond Pro"/>
              </a:rPr>
              <a:t>12. Clinicians should offer or arrange evidence-based treatment (usually </a:t>
            </a:r>
            <a:r>
              <a:rPr lang="en-US" sz="1100" dirty="0">
                <a:solidFill>
                  <a:srgbClr val="FF0000"/>
                </a:solidFill>
                <a:latin typeface="Adobe Garamond Pro"/>
                <a:ea typeface="Calibri" panose="020F0502020204030204" pitchFamily="34" charset="0"/>
                <a:cs typeface="Adobe Garamond Pro"/>
              </a:rPr>
              <a:t>medication-assisted treatment with buprenorphine or methadone </a:t>
            </a:r>
            <a:r>
              <a:rPr lang="en-US" sz="1100" dirty="0">
                <a:solidFill>
                  <a:srgbClr val="221E1F"/>
                </a:solidFill>
                <a:latin typeface="Adobe Garamond Pro"/>
                <a:ea typeface="Calibri" panose="020F0502020204030204" pitchFamily="34" charset="0"/>
                <a:cs typeface="Adobe Garamond Pro"/>
              </a:rPr>
              <a:t>in combination with behavioral therapies) for patients with opioid use disorder. </a:t>
            </a:r>
            <a:endParaRPr lang="en-US" sz="1200" dirty="0">
              <a:latin typeface="Adobe Garamond Pro Bold"/>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Times New Roman" panose="02020603050405020304" pitchFamily="18" charset="0"/>
                <a:ea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78268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CDC Guidelines</a:t>
            </a:r>
          </a:p>
        </p:txBody>
      </p:sp>
      <p:sp>
        <p:nvSpPr>
          <p:cNvPr id="3" name="Content Placeholder 2"/>
          <p:cNvSpPr>
            <a:spLocks noGrp="1"/>
          </p:cNvSpPr>
          <p:nvPr>
            <p:ph idx="1"/>
          </p:nvPr>
        </p:nvSpPr>
        <p:spPr/>
        <p:txBody>
          <a:bodyPr>
            <a:normAutofit/>
          </a:bodyPr>
          <a:lstStyle/>
          <a:p>
            <a:pPr marL="0" indent="0">
              <a:buNone/>
            </a:pPr>
            <a:r>
              <a:rPr lang="en-US" sz="1800" dirty="0"/>
              <a:t>1. Nonpharmacologic therapy and nonopioid pharmacologic therapy are preferred for chronic pain. Clinicians should consider opioid therapy </a:t>
            </a:r>
            <a:r>
              <a:rPr lang="en-US" sz="1800" dirty="0">
                <a:solidFill>
                  <a:srgbClr val="C00000"/>
                </a:solidFill>
              </a:rPr>
              <a:t>only if expected benefits for both pain and function are anticipated to outweigh risks </a:t>
            </a:r>
            <a:r>
              <a:rPr lang="en-US" sz="1800" dirty="0"/>
              <a:t>to the patient.</a:t>
            </a:r>
          </a:p>
          <a:p>
            <a:pPr marL="0" indent="0">
              <a:buNone/>
            </a:pPr>
            <a:r>
              <a:rPr lang="en-US" sz="1800" dirty="0"/>
              <a:t>2. Clinicians should </a:t>
            </a:r>
            <a:r>
              <a:rPr lang="en-US" sz="1800" dirty="0">
                <a:solidFill>
                  <a:srgbClr val="C00000"/>
                </a:solidFill>
              </a:rPr>
              <a:t>continue opioid therapy only if there is clinically meaningful improvement in pain and function </a:t>
            </a:r>
            <a:r>
              <a:rPr lang="en-US" sz="1800" dirty="0"/>
              <a:t>that outweighs risks to patient safety.  </a:t>
            </a:r>
          </a:p>
          <a:p>
            <a:pPr marL="0" indent="0">
              <a:buNone/>
            </a:pPr>
            <a:r>
              <a:rPr lang="en-US" sz="1800" dirty="0"/>
              <a:t>6. For acute pain. Use opioids for </a:t>
            </a:r>
            <a:r>
              <a:rPr lang="en-US" sz="1800" dirty="0">
                <a:solidFill>
                  <a:srgbClr val="C00000"/>
                </a:solidFill>
              </a:rPr>
              <a:t>3 days or less</a:t>
            </a:r>
            <a:r>
              <a:rPr lang="en-US" sz="1800" dirty="0"/>
              <a:t>.</a:t>
            </a:r>
          </a:p>
          <a:p>
            <a:pPr marL="0" indent="0">
              <a:buNone/>
            </a:pPr>
            <a:r>
              <a:rPr lang="en-US" sz="1800" dirty="0"/>
              <a:t>12. Clinicians should offer or arrange evidence-based treatment (usually </a:t>
            </a:r>
            <a:r>
              <a:rPr lang="en-US" sz="1800" dirty="0">
                <a:solidFill>
                  <a:srgbClr val="C00000"/>
                </a:solidFill>
              </a:rPr>
              <a:t>medication-assisted treatment </a:t>
            </a:r>
            <a:r>
              <a:rPr lang="en-US" sz="1800" dirty="0"/>
              <a:t>with buprenorphine or methadone in combination with behavioral therapies). </a:t>
            </a:r>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8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B8658-E4E3-4617-A317-6455EC595D5F}"/>
              </a:ext>
            </a:extLst>
          </p:cNvPr>
          <p:cNvSpPr>
            <a:spLocks noGrp="1"/>
          </p:cNvSpPr>
          <p:nvPr>
            <p:ph type="title"/>
          </p:nvPr>
        </p:nvSpPr>
        <p:spPr>
          <a:xfrm>
            <a:off x="525929" y="286605"/>
            <a:ext cx="7840831" cy="1338996"/>
          </a:xfrm>
        </p:spPr>
        <p:txBody>
          <a:bodyPr>
            <a:noAutofit/>
          </a:bodyPr>
          <a:lstStyle/>
          <a:p>
            <a:r>
              <a:rPr lang="en-US" sz="3600" b="1" dirty="0"/>
              <a:t>Rates of opioid overdose deaths, sales and treatment admissions, US, 1999-2010.</a:t>
            </a:r>
            <a:r>
              <a:rPr lang="en-US" sz="3600" b="1" baseline="30000" dirty="0"/>
              <a:t>7</a:t>
            </a:r>
          </a:p>
        </p:txBody>
      </p:sp>
      <p:pic>
        <p:nvPicPr>
          <p:cNvPr id="6" name="Content Placeholder 5">
            <a:extLst>
              <a:ext uri="{FF2B5EF4-FFF2-40B4-BE49-F238E27FC236}">
                <a16:creationId xmlns:a16="http://schemas.microsoft.com/office/drawing/2014/main" id="{E5C24DDA-950F-4B29-925D-60537E8BE01E}"/>
              </a:ext>
            </a:extLst>
          </p:cNvPr>
          <p:cNvPicPr>
            <a:picLocks noGrp="1" noChangeAspect="1"/>
          </p:cNvPicPr>
          <p:nvPr>
            <p:ph idx="1"/>
          </p:nvPr>
        </p:nvPicPr>
        <p:blipFill>
          <a:blip r:embed="rId2"/>
          <a:stretch>
            <a:fillRect/>
          </a:stretch>
        </p:blipFill>
        <p:spPr>
          <a:xfrm>
            <a:off x="575534" y="1853800"/>
            <a:ext cx="7745506" cy="4489547"/>
          </a:xfrm>
          <a:prstGeom prst="rect">
            <a:avLst/>
          </a:prstGeom>
        </p:spPr>
      </p:pic>
      <p:sp>
        <p:nvSpPr>
          <p:cNvPr id="4" name="Footer Placeholder 3">
            <a:extLst>
              <a:ext uri="{FF2B5EF4-FFF2-40B4-BE49-F238E27FC236}">
                <a16:creationId xmlns:a16="http://schemas.microsoft.com/office/drawing/2014/main" id="{55AC00CE-ED8D-4284-AEFA-428AAB9FD9F2}"/>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488157DC-46EC-49C2-BD4F-DECCE3438440}"/>
              </a:ext>
            </a:extLst>
          </p:cNvPr>
          <p:cNvSpPr>
            <a:spLocks noGrp="1"/>
          </p:cNvSpPr>
          <p:nvPr>
            <p:ph type="sldNum" sz="quarter" idx="12"/>
          </p:nvPr>
        </p:nvSpPr>
        <p:spPr/>
        <p:txBody>
          <a:bodyPr/>
          <a:lstStyle/>
          <a:p>
            <a:fld id="{21D238E1-1ACC-402D-A297-A6F263CC65FA}" type="slidenum">
              <a:rPr lang="en-US" smtClean="0"/>
              <a:pPr/>
              <a:t>6</a:t>
            </a:fld>
            <a:endParaRPr lang="en-US"/>
          </a:p>
        </p:txBody>
      </p:sp>
    </p:spTree>
    <p:extLst>
      <p:ext uri="{BB962C8B-B14F-4D97-AF65-F5344CB8AC3E}">
        <p14:creationId xmlns:p14="http://schemas.microsoft.com/office/powerpoint/2010/main" val="1711125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5732E-71D2-4C29-9B7F-105989014342}"/>
              </a:ext>
            </a:extLst>
          </p:cNvPr>
          <p:cNvSpPr>
            <a:spLocks noGrp="1"/>
          </p:cNvSpPr>
          <p:nvPr>
            <p:ph type="title"/>
          </p:nvPr>
        </p:nvSpPr>
        <p:spPr/>
        <p:txBody>
          <a:bodyPr/>
          <a:lstStyle/>
          <a:p>
            <a:r>
              <a:rPr lang="en-US" dirty="0"/>
              <a:t>VA/DOD Guidelines 2017</a:t>
            </a:r>
          </a:p>
        </p:txBody>
      </p:sp>
      <p:pic>
        <p:nvPicPr>
          <p:cNvPr id="6" name="Content Placeholder 5">
            <a:extLst>
              <a:ext uri="{FF2B5EF4-FFF2-40B4-BE49-F238E27FC236}">
                <a16:creationId xmlns:a16="http://schemas.microsoft.com/office/drawing/2014/main" id="{7A9E0464-D5E8-49AD-B18D-C12A33DB1F9C}"/>
              </a:ext>
            </a:extLst>
          </p:cNvPr>
          <p:cNvPicPr>
            <a:picLocks noGrp="1" noChangeAspect="1"/>
          </p:cNvPicPr>
          <p:nvPr>
            <p:ph idx="1"/>
          </p:nvPr>
        </p:nvPicPr>
        <p:blipFill>
          <a:blip r:embed="rId2"/>
          <a:stretch>
            <a:fillRect/>
          </a:stretch>
        </p:blipFill>
        <p:spPr>
          <a:xfrm>
            <a:off x="-1" y="2207419"/>
            <a:ext cx="9157415" cy="2615593"/>
          </a:xfrm>
          <a:prstGeom prst="rect">
            <a:avLst/>
          </a:prstGeom>
        </p:spPr>
      </p:pic>
      <p:sp>
        <p:nvSpPr>
          <p:cNvPr id="4" name="Footer Placeholder 3">
            <a:extLst>
              <a:ext uri="{FF2B5EF4-FFF2-40B4-BE49-F238E27FC236}">
                <a16:creationId xmlns:a16="http://schemas.microsoft.com/office/drawing/2014/main" id="{730E4C83-B5BD-4E8D-BE08-BFB574C9C128}"/>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D249E236-9D9F-4B64-A2FA-7DE3CBD1A105}"/>
              </a:ext>
            </a:extLst>
          </p:cNvPr>
          <p:cNvSpPr>
            <a:spLocks noGrp="1"/>
          </p:cNvSpPr>
          <p:nvPr>
            <p:ph type="sldNum" sz="quarter" idx="12"/>
          </p:nvPr>
        </p:nvSpPr>
        <p:spPr/>
        <p:txBody>
          <a:bodyPr/>
          <a:lstStyle/>
          <a:p>
            <a:fld id="{21D238E1-1ACC-402D-A297-A6F263CC65FA}" type="slidenum">
              <a:rPr lang="en-US" smtClean="0"/>
              <a:pPr/>
              <a:t>60</a:t>
            </a:fld>
            <a:endParaRPr lang="en-US"/>
          </a:p>
        </p:txBody>
      </p:sp>
    </p:spTree>
    <p:extLst>
      <p:ext uri="{BB962C8B-B14F-4D97-AF65-F5344CB8AC3E}">
        <p14:creationId xmlns:p14="http://schemas.microsoft.com/office/powerpoint/2010/main" val="37285503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are opioids definitely indicated?</a:t>
            </a:r>
          </a:p>
        </p:txBody>
      </p:sp>
      <p:sp>
        <p:nvSpPr>
          <p:cNvPr id="3" name="Content Placeholder 2"/>
          <p:cNvSpPr>
            <a:spLocks noGrp="1"/>
          </p:cNvSpPr>
          <p:nvPr>
            <p:ph idx="1"/>
          </p:nvPr>
        </p:nvSpPr>
        <p:spPr>
          <a:xfrm>
            <a:off x="822959" y="2133600"/>
            <a:ext cx="7543801" cy="3735494"/>
          </a:xfrm>
        </p:spPr>
        <p:txBody>
          <a:bodyPr>
            <a:normAutofit/>
          </a:bodyPr>
          <a:lstStyle/>
          <a:p>
            <a:pPr>
              <a:buFont typeface="Arial" panose="020B0604020202020204" pitchFamily="34" charset="0"/>
              <a:buChar char="•"/>
            </a:pPr>
            <a:r>
              <a:rPr lang="en-US" sz="2800" dirty="0"/>
              <a:t>Following severe trauma (for a short period)</a:t>
            </a:r>
          </a:p>
          <a:p>
            <a:pPr>
              <a:buFont typeface="Arial" panose="020B0604020202020204" pitchFamily="34" charset="0"/>
              <a:buChar char="•"/>
            </a:pPr>
            <a:r>
              <a:rPr lang="en-US" sz="2800" dirty="0"/>
              <a:t>End of life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9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CB99-1299-4BBB-96CA-6DDFFB72F5D5}"/>
              </a:ext>
            </a:extLst>
          </p:cNvPr>
          <p:cNvSpPr>
            <a:spLocks noGrp="1"/>
          </p:cNvSpPr>
          <p:nvPr>
            <p:ph type="title"/>
          </p:nvPr>
        </p:nvSpPr>
        <p:spPr/>
        <p:txBody>
          <a:bodyPr/>
          <a:lstStyle/>
          <a:p>
            <a:r>
              <a:rPr lang="en-US" dirty="0"/>
              <a:t>Tapering – why taper?</a:t>
            </a:r>
          </a:p>
        </p:txBody>
      </p:sp>
      <p:sp>
        <p:nvSpPr>
          <p:cNvPr id="3" name="Content Placeholder 2">
            <a:extLst>
              <a:ext uri="{FF2B5EF4-FFF2-40B4-BE49-F238E27FC236}">
                <a16:creationId xmlns:a16="http://schemas.microsoft.com/office/drawing/2014/main" id="{0A0B2B4C-6E6C-4D8E-806F-F9CE03CD2574}"/>
              </a:ext>
            </a:extLst>
          </p:cNvPr>
          <p:cNvSpPr>
            <a:spLocks noGrp="1"/>
          </p:cNvSpPr>
          <p:nvPr>
            <p:ph idx="1"/>
          </p:nvPr>
        </p:nvSpPr>
        <p:spPr>
          <a:xfrm>
            <a:off x="822959" y="1928552"/>
            <a:ext cx="7543801" cy="3940541"/>
          </a:xfrm>
        </p:spPr>
        <p:txBody>
          <a:bodyPr/>
          <a:lstStyle/>
          <a:p>
            <a:pPr>
              <a:buFont typeface="Arial" panose="020B0604020202020204" pitchFamily="34" charset="0"/>
              <a:buChar char="•"/>
            </a:pPr>
            <a:r>
              <a:rPr lang="en-US" sz="2800" dirty="0"/>
              <a:t>No clinical improvement on opioids</a:t>
            </a:r>
          </a:p>
          <a:p>
            <a:pPr>
              <a:buFont typeface="Arial" panose="020B0604020202020204" pitchFamily="34" charset="0"/>
              <a:buChar char="•"/>
            </a:pPr>
            <a:r>
              <a:rPr lang="en-US" sz="2800" dirty="0"/>
              <a:t>Risk outweighs benefit </a:t>
            </a:r>
          </a:p>
          <a:p>
            <a:pPr>
              <a:buFont typeface="Arial" panose="020B0604020202020204" pitchFamily="34" charset="0"/>
              <a:buChar char="•"/>
            </a:pPr>
            <a:r>
              <a:rPr lang="en-US" sz="2800" dirty="0"/>
              <a:t>Aberrant behavior</a:t>
            </a:r>
          </a:p>
          <a:p>
            <a:pPr>
              <a:buFont typeface="Arial" panose="020B0604020202020204" pitchFamily="34" charset="0"/>
              <a:buChar char="•"/>
            </a:pPr>
            <a:r>
              <a:rPr lang="en-US" sz="2800" dirty="0"/>
              <a:t>Patient request</a:t>
            </a:r>
          </a:p>
          <a:p>
            <a:pPr marL="0" indent="0">
              <a:buNone/>
            </a:pPr>
            <a:endParaRPr lang="en-US" dirty="0"/>
          </a:p>
        </p:txBody>
      </p:sp>
      <p:sp>
        <p:nvSpPr>
          <p:cNvPr id="4" name="Slide Number Placeholder 3">
            <a:extLst>
              <a:ext uri="{FF2B5EF4-FFF2-40B4-BE49-F238E27FC236}">
                <a16:creationId xmlns:a16="http://schemas.microsoft.com/office/drawing/2014/main" id="{8D22EF0C-C432-4FB3-B77F-56369576E2B6}"/>
              </a:ext>
            </a:extLst>
          </p:cNvPr>
          <p:cNvSpPr>
            <a:spLocks noGrp="1"/>
          </p:cNvSpPr>
          <p:nvPr>
            <p:ph type="sldNum" sz="quarter" idx="12"/>
          </p:nvPr>
        </p:nvSpPr>
        <p:spPr/>
        <p:txBody>
          <a:bodyPr/>
          <a:lstStyle/>
          <a:p>
            <a:fld id="{21D238E1-1ACC-402D-A297-A6F263CC65FA}" type="slidenum">
              <a:rPr lang="en-US" smtClean="0"/>
              <a:pPr/>
              <a:t>62</a:t>
            </a:fld>
            <a:endParaRPr lang="en-US"/>
          </a:p>
        </p:txBody>
      </p:sp>
    </p:spTree>
    <p:extLst>
      <p:ext uri="{BB962C8B-B14F-4D97-AF65-F5344CB8AC3E}">
        <p14:creationId xmlns:p14="http://schemas.microsoft.com/office/powerpoint/2010/main" val="2390233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086600" cy="685800"/>
          </a:xfrm>
        </p:spPr>
        <p:txBody>
          <a:bodyPr/>
          <a:lstStyle/>
          <a:p>
            <a:r>
              <a:rPr lang="en-US" sz="3600" dirty="0"/>
              <a:t>Tapering opioids</a:t>
            </a:r>
          </a:p>
        </p:txBody>
      </p:sp>
      <p:sp>
        <p:nvSpPr>
          <p:cNvPr id="3" name="Content Placeholder 2"/>
          <p:cNvSpPr>
            <a:spLocks noGrp="1"/>
          </p:cNvSpPr>
          <p:nvPr>
            <p:ph idx="1"/>
          </p:nvPr>
        </p:nvSpPr>
        <p:spPr>
          <a:xfrm>
            <a:off x="228600" y="2057400"/>
            <a:ext cx="8534400" cy="5181600"/>
          </a:xfrm>
        </p:spPr>
        <p:txBody>
          <a:bodyPr/>
          <a:lstStyle/>
          <a:p>
            <a:r>
              <a:rPr lang="en-US" sz="2400" dirty="0"/>
              <a:t>Opioid taper in people on COT resulted in average pain decrease from 7.1 to 5.4. A </a:t>
            </a:r>
            <a:r>
              <a:rPr lang="en-US" sz="2400" dirty="0">
                <a:solidFill>
                  <a:srgbClr val="FF0000"/>
                </a:solidFill>
              </a:rPr>
              <a:t>24% decrease in pain</a:t>
            </a:r>
            <a:r>
              <a:rPr lang="en-US" sz="2400" dirty="0"/>
              <a:t>. About ½ of patients ended up going back on opioids but their pain was not improved on the opioids.</a:t>
            </a:r>
            <a:r>
              <a:rPr lang="en-US" sz="2400" baseline="30000" dirty="0"/>
              <a:t>34</a:t>
            </a:r>
            <a:endParaRPr lang="en-US" sz="2400" dirty="0"/>
          </a:p>
          <a:p>
            <a:r>
              <a:rPr lang="en-US" sz="2400" dirty="0"/>
              <a:t>Taper off of COT reduces pain in all ages. </a:t>
            </a:r>
            <a:r>
              <a:rPr lang="en-US" sz="2400" dirty="0">
                <a:solidFill>
                  <a:srgbClr val="FF0000"/>
                </a:solidFill>
              </a:rPr>
              <a:t>Approximate 20% reduction. </a:t>
            </a:r>
            <a:r>
              <a:rPr lang="en-US" sz="2400" dirty="0"/>
              <a:t>Also </a:t>
            </a:r>
            <a:r>
              <a:rPr lang="en-US" sz="2400" dirty="0">
                <a:solidFill>
                  <a:srgbClr val="FF0000"/>
                </a:solidFill>
              </a:rPr>
              <a:t>reduction in depression and pain catastrophizing</a:t>
            </a:r>
            <a:r>
              <a:rPr lang="en-US" sz="2400" dirty="0"/>
              <a:t>.</a:t>
            </a:r>
            <a:r>
              <a:rPr lang="en-US" sz="2400" baseline="30000" dirty="0"/>
              <a:t>35</a:t>
            </a:r>
            <a:endParaRPr lang="en-US" sz="2400" dirty="0"/>
          </a:p>
          <a:p>
            <a:endParaRPr lang="en-US" dirty="0"/>
          </a:p>
          <a:p>
            <a:r>
              <a:rPr lang="en-US" dirty="0"/>
              <a:t>(</a:t>
            </a:r>
            <a:r>
              <a:rPr lang="en-US" dirty="0" err="1"/>
              <a:t>Krumova</a:t>
            </a:r>
            <a:r>
              <a:rPr lang="en-US" dirty="0"/>
              <a:t> et al., 2013)   (</a:t>
            </a:r>
            <a:r>
              <a:rPr lang="en-US" dirty="0" err="1"/>
              <a:t>Darchuk</a:t>
            </a:r>
            <a:r>
              <a:rPr lang="en-US" dirty="0"/>
              <a:t>, Townsend, Rome, Bruce, &amp; Hooten, 2010)</a:t>
            </a:r>
          </a:p>
          <a:p>
            <a:endParaRPr lang="en-US" dirty="0"/>
          </a:p>
        </p:txBody>
      </p:sp>
    </p:spTree>
    <p:extLst>
      <p:ext uri="{BB962C8B-B14F-4D97-AF65-F5344CB8AC3E}">
        <p14:creationId xmlns:p14="http://schemas.microsoft.com/office/powerpoint/2010/main" val="39708078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a:extLst>
              <a:ext uri="{FF2B5EF4-FFF2-40B4-BE49-F238E27FC236}">
                <a16:creationId xmlns:a16="http://schemas.microsoft.com/office/drawing/2014/main" id="{508FF8C7-FCAE-40AD-8F74-0C44880D998C}"/>
              </a:ext>
            </a:extLst>
          </p:cNvPr>
          <p:cNvSpPr>
            <a:spLocks noGrp="1"/>
          </p:cNvSpPr>
          <p:nvPr>
            <p:ph type="title"/>
          </p:nvPr>
        </p:nvSpPr>
        <p:spPr/>
        <p:txBody>
          <a:bodyPr/>
          <a:lstStyle/>
          <a:p>
            <a:r>
              <a:rPr lang="en-US" altLang="en-US" dirty="0"/>
              <a:t>Darnall Study details</a:t>
            </a:r>
          </a:p>
        </p:txBody>
      </p:sp>
      <p:sp>
        <p:nvSpPr>
          <p:cNvPr id="4" name="Content Placeholder 3">
            <a:extLst>
              <a:ext uri="{FF2B5EF4-FFF2-40B4-BE49-F238E27FC236}">
                <a16:creationId xmlns:a16="http://schemas.microsoft.com/office/drawing/2014/main" id="{C023C44B-D74E-46AE-8BA5-CC8C768914B1}"/>
              </a:ext>
            </a:extLst>
          </p:cNvPr>
          <p:cNvSpPr>
            <a:spLocks noGrp="1"/>
          </p:cNvSpPr>
          <p:nvPr>
            <p:ph idx="1"/>
          </p:nvPr>
        </p:nvSpPr>
        <p:spPr>
          <a:xfrm>
            <a:off x="480060" y="1819275"/>
            <a:ext cx="8229600" cy="4620318"/>
          </a:xfrm>
        </p:spPr>
        <p:txBody>
          <a:bodyPr/>
          <a:lstStyle/>
          <a:p>
            <a:pPr>
              <a:buFont typeface="Arial" panose="020B0604020202020204" pitchFamily="34" charset="0"/>
              <a:buChar char="•"/>
            </a:pPr>
            <a:r>
              <a:rPr lang="en-US" altLang="en-US" sz="2400" dirty="0"/>
              <a:t>Patients in an outpatient pain clinic. </a:t>
            </a:r>
          </a:p>
          <a:p>
            <a:pPr>
              <a:buFont typeface="Arial" panose="020B0604020202020204" pitchFamily="34" charset="0"/>
              <a:buChar char="•"/>
            </a:pPr>
            <a:r>
              <a:rPr lang="en-US" altLang="en-US" sz="2400" dirty="0"/>
              <a:t>Given a booklet on pain and taper suggestions. </a:t>
            </a:r>
          </a:p>
          <a:p>
            <a:pPr>
              <a:buFont typeface="Arial" panose="020B0604020202020204" pitchFamily="34" charset="0"/>
              <a:buChar char="•"/>
            </a:pPr>
            <a:r>
              <a:rPr lang="en-US" altLang="en-US" sz="2400" dirty="0"/>
              <a:t>110 eligible for taper</a:t>
            </a:r>
          </a:p>
          <a:p>
            <a:pPr>
              <a:buFont typeface="Arial" panose="020B0604020202020204" pitchFamily="34" charset="0"/>
              <a:buChar char="•"/>
            </a:pPr>
            <a:r>
              <a:rPr lang="en-US" altLang="en-US" sz="2400" dirty="0"/>
              <a:t>82 agreed to taper (75%)</a:t>
            </a:r>
          </a:p>
          <a:p>
            <a:pPr>
              <a:buFont typeface="Arial" panose="020B0604020202020204" pitchFamily="34" charset="0"/>
              <a:buChar char="•"/>
            </a:pPr>
            <a:r>
              <a:rPr lang="en-US" altLang="en-US" sz="2400" dirty="0"/>
              <a:t>51 (of 82) completed 4 months and final survey</a:t>
            </a:r>
          </a:p>
          <a:p>
            <a:pPr>
              <a:buFont typeface="Arial" panose="020B0604020202020204" pitchFamily="34" charset="0"/>
              <a:buChar char="•"/>
            </a:pPr>
            <a:r>
              <a:rPr lang="en-US" altLang="en-US" sz="2400" dirty="0"/>
              <a:t>Mean MED decreased from 288 to 150</a:t>
            </a:r>
          </a:p>
          <a:p>
            <a:pPr>
              <a:buFont typeface="Arial" panose="020B0604020202020204" pitchFamily="34" charset="0"/>
              <a:buChar char="•"/>
            </a:pPr>
            <a:r>
              <a:rPr lang="en-US" altLang="en-US" sz="2400" dirty="0"/>
              <a:t>About 90% were able to decrease their dose </a:t>
            </a:r>
          </a:p>
          <a:p>
            <a:pPr>
              <a:buFont typeface="Arial" panose="020B0604020202020204" pitchFamily="34" charset="0"/>
              <a:buChar char="•"/>
            </a:pPr>
            <a:r>
              <a:rPr lang="en-US" altLang="en-US" sz="2400" dirty="0"/>
              <a:t>86% had no change or a decrease in their pain</a:t>
            </a:r>
          </a:p>
          <a:p>
            <a:pPr marL="0" indent="0">
              <a:buNone/>
            </a:pPr>
            <a:r>
              <a:rPr lang="en-US" altLang="en-US" sz="2400" dirty="0"/>
              <a:t>(Darnall et al., 2018)</a:t>
            </a:r>
          </a:p>
          <a:p>
            <a:endParaRPr lang="en-US" altLang="en-US" dirty="0"/>
          </a:p>
        </p:txBody>
      </p:sp>
    </p:spTree>
    <p:extLst>
      <p:ext uri="{BB962C8B-B14F-4D97-AF65-F5344CB8AC3E}">
        <p14:creationId xmlns:p14="http://schemas.microsoft.com/office/powerpoint/2010/main" val="340578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4F43-E26C-4755-808C-625F5F3BBF59}"/>
              </a:ext>
            </a:extLst>
          </p:cNvPr>
          <p:cNvSpPr>
            <a:spLocks noGrp="1"/>
          </p:cNvSpPr>
          <p:nvPr>
            <p:ph type="sldNum" sz="quarter" idx="12"/>
          </p:nvPr>
        </p:nvSpPr>
        <p:spPr/>
        <p:txBody>
          <a:bodyPr/>
          <a:lstStyle/>
          <a:p>
            <a:fld id="{21D238E1-1ACC-402D-A297-A6F263CC65FA}" type="slidenum">
              <a:rPr lang="en-US" smtClean="0"/>
              <a:pPr/>
              <a:t>65</a:t>
            </a:fld>
            <a:endParaRPr lang="en-US"/>
          </a:p>
        </p:txBody>
      </p:sp>
      <p:pic>
        <p:nvPicPr>
          <p:cNvPr id="5" name="Picture 4">
            <a:extLst>
              <a:ext uri="{FF2B5EF4-FFF2-40B4-BE49-F238E27FC236}">
                <a16:creationId xmlns:a16="http://schemas.microsoft.com/office/drawing/2014/main" id="{292287E3-D560-4556-A526-52AD53292FB2}"/>
              </a:ext>
            </a:extLst>
          </p:cNvPr>
          <p:cNvPicPr>
            <a:picLocks noChangeAspect="1"/>
          </p:cNvPicPr>
          <p:nvPr/>
        </p:nvPicPr>
        <p:blipFill>
          <a:blip r:embed="rId3"/>
          <a:stretch>
            <a:fillRect/>
          </a:stretch>
        </p:blipFill>
        <p:spPr>
          <a:xfrm>
            <a:off x="107588" y="0"/>
            <a:ext cx="6089754" cy="6858000"/>
          </a:xfrm>
          <a:prstGeom prst="rect">
            <a:avLst/>
          </a:prstGeom>
        </p:spPr>
      </p:pic>
      <p:sp>
        <p:nvSpPr>
          <p:cNvPr id="6" name="TextBox 5">
            <a:extLst>
              <a:ext uri="{FF2B5EF4-FFF2-40B4-BE49-F238E27FC236}">
                <a16:creationId xmlns:a16="http://schemas.microsoft.com/office/drawing/2014/main" id="{B2DF4226-91FE-4014-842E-A770AE8424AC}"/>
              </a:ext>
            </a:extLst>
          </p:cNvPr>
          <p:cNvSpPr txBox="1"/>
          <p:nvPr/>
        </p:nvSpPr>
        <p:spPr>
          <a:xfrm>
            <a:off x="6289963" y="5857702"/>
            <a:ext cx="2689647" cy="369332"/>
          </a:xfrm>
          <a:prstGeom prst="rect">
            <a:avLst/>
          </a:prstGeom>
          <a:noFill/>
        </p:spPr>
        <p:txBody>
          <a:bodyPr wrap="none" rtlCol="0">
            <a:spAutoFit/>
          </a:bodyPr>
          <a:lstStyle/>
          <a:p>
            <a:r>
              <a:rPr lang="en-US"/>
              <a:t>(Baron &amp; McDonald, 2006)</a:t>
            </a:r>
            <a:endParaRPr lang="en-US" dirty="0"/>
          </a:p>
        </p:txBody>
      </p:sp>
      <p:sp>
        <p:nvSpPr>
          <p:cNvPr id="7" name="TextBox 6">
            <a:extLst>
              <a:ext uri="{FF2B5EF4-FFF2-40B4-BE49-F238E27FC236}">
                <a16:creationId xmlns:a16="http://schemas.microsoft.com/office/drawing/2014/main" id="{B4627E3A-8E90-420F-8974-A27C887BFDA7}"/>
              </a:ext>
            </a:extLst>
          </p:cNvPr>
          <p:cNvSpPr txBox="1"/>
          <p:nvPr/>
        </p:nvSpPr>
        <p:spPr>
          <a:xfrm>
            <a:off x="6589222" y="809105"/>
            <a:ext cx="2128058" cy="1477328"/>
          </a:xfrm>
          <a:prstGeom prst="rect">
            <a:avLst/>
          </a:prstGeom>
          <a:noFill/>
        </p:spPr>
        <p:txBody>
          <a:bodyPr wrap="square" rtlCol="0">
            <a:spAutoFit/>
          </a:bodyPr>
          <a:lstStyle/>
          <a:p>
            <a:r>
              <a:rPr lang="en-US" dirty="0"/>
              <a:t>Pain reduction in patients undergoing </a:t>
            </a:r>
            <a:r>
              <a:rPr lang="en-US" b="1" dirty="0"/>
              <a:t>voluntary</a:t>
            </a:r>
            <a:r>
              <a:rPr lang="en-US" dirty="0"/>
              <a:t> wean from high-dose opioids.</a:t>
            </a:r>
          </a:p>
        </p:txBody>
      </p:sp>
    </p:spTree>
    <p:extLst>
      <p:ext uri="{BB962C8B-B14F-4D97-AF65-F5344CB8AC3E}">
        <p14:creationId xmlns:p14="http://schemas.microsoft.com/office/powerpoint/2010/main" val="2461028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Opioid withdrawal</a:t>
            </a:r>
          </a:p>
        </p:txBody>
      </p:sp>
      <p:sp>
        <p:nvSpPr>
          <p:cNvPr id="3" name="Content Placeholder 2"/>
          <p:cNvSpPr>
            <a:spLocks noGrp="1"/>
          </p:cNvSpPr>
          <p:nvPr>
            <p:ph idx="1"/>
          </p:nvPr>
        </p:nvSpPr>
        <p:spPr/>
        <p:txBody>
          <a:bodyPr/>
          <a:lstStyle/>
          <a:p>
            <a:r>
              <a:rPr lang="en-US" dirty="0"/>
              <a:t>Enhances central sensitization and recalls old pain memories. This is called “withdrawal-associated injury site pain (WISP) – </a:t>
            </a:r>
            <a:r>
              <a:rPr lang="en-US" dirty="0" err="1"/>
              <a:t>Rieb</a:t>
            </a:r>
            <a:r>
              <a:rPr lang="en-US"/>
              <a:t>. </a:t>
            </a:r>
            <a:endParaRPr lang="en-US" dirty="0"/>
          </a:p>
        </p:txBody>
      </p:sp>
    </p:spTree>
    <p:extLst>
      <p:ext uri="{BB962C8B-B14F-4D97-AF65-F5344CB8AC3E}">
        <p14:creationId xmlns:p14="http://schemas.microsoft.com/office/powerpoint/2010/main" val="2777772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36E0-4140-43E5-B128-AA1C464292BA}"/>
              </a:ext>
            </a:extLst>
          </p:cNvPr>
          <p:cNvSpPr>
            <a:spLocks noGrp="1"/>
          </p:cNvSpPr>
          <p:nvPr>
            <p:ph type="title"/>
          </p:nvPr>
        </p:nvSpPr>
        <p:spPr/>
        <p:txBody>
          <a:bodyPr/>
          <a:lstStyle/>
          <a:p>
            <a:r>
              <a:rPr lang="en-US" dirty="0"/>
              <a:t>Weaning protocols</a:t>
            </a:r>
          </a:p>
        </p:txBody>
      </p:sp>
      <p:sp>
        <p:nvSpPr>
          <p:cNvPr id="3" name="Content Placeholder 2">
            <a:extLst>
              <a:ext uri="{FF2B5EF4-FFF2-40B4-BE49-F238E27FC236}">
                <a16:creationId xmlns:a16="http://schemas.microsoft.com/office/drawing/2014/main" id="{E3C9F3D6-85A0-4786-A157-38CBBEB371F6}"/>
              </a:ext>
            </a:extLst>
          </p:cNvPr>
          <p:cNvSpPr>
            <a:spLocks noGrp="1"/>
          </p:cNvSpPr>
          <p:nvPr>
            <p:ph idx="1"/>
          </p:nvPr>
        </p:nvSpPr>
        <p:spPr/>
        <p:txBody>
          <a:bodyPr>
            <a:normAutofit/>
          </a:bodyPr>
          <a:lstStyle/>
          <a:p>
            <a:pPr>
              <a:buFont typeface="Arial" panose="020B0604020202020204" pitchFamily="34" charset="0"/>
              <a:buChar char="•"/>
            </a:pPr>
            <a:r>
              <a:rPr lang="en-US" sz="2800" dirty="0"/>
              <a:t>There is NO standard protocol.</a:t>
            </a:r>
          </a:p>
          <a:p>
            <a:pPr>
              <a:buFont typeface="Arial" panose="020B0604020202020204" pitchFamily="34" charset="0"/>
              <a:buChar char="•"/>
            </a:pPr>
            <a:r>
              <a:rPr lang="en-US" sz="2800" dirty="0"/>
              <a:t>Some recommend 10% of opioid dose reduction q month.</a:t>
            </a:r>
          </a:p>
          <a:p>
            <a:pPr>
              <a:buFont typeface="Arial" panose="020B0604020202020204" pitchFamily="34" charset="0"/>
              <a:buChar char="•"/>
            </a:pPr>
            <a:r>
              <a:rPr lang="en-US" sz="2800" dirty="0"/>
              <a:t>Slow taper: Less withdrawal sxs but for prolonged period.</a:t>
            </a:r>
          </a:p>
          <a:p>
            <a:pPr>
              <a:buFont typeface="Arial" panose="020B0604020202020204" pitchFamily="34" charset="0"/>
              <a:buChar char="•"/>
            </a:pPr>
            <a:r>
              <a:rPr lang="en-US" sz="2800" dirty="0"/>
              <a:t>Faster taper: Greater symptoms but shorter period of time.</a:t>
            </a:r>
          </a:p>
        </p:txBody>
      </p:sp>
      <p:sp>
        <p:nvSpPr>
          <p:cNvPr id="4" name="Slide Number Placeholder 3">
            <a:extLst>
              <a:ext uri="{FF2B5EF4-FFF2-40B4-BE49-F238E27FC236}">
                <a16:creationId xmlns:a16="http://schemas.microsoft.com/office/drawing/2014/main" id="{470CB3A7-DF2F-461B-BE60-602172A8CA93}"/>
              </a:ext>
            </a:extLst>
          </p:cNvPr>
          <p:cNvSpPr>
            <a:spLocks noGrp="1"/>
          </p:cNvSpPr>
          <p:nvPr>
            <p:ph type="sldNum" sz="quarter" idx="12"/>
          </p:nvPr>
        </p:nvSpPr>
        <p:spPr/>
        <p:txBody>
          <a:bodyPr/>
          <a:lstStyle/>
          <a:p>
            <a:fld id="{21D238E1-1ACC-402D-A297-A6F263CC65FA}" type="slidenum">
              <a:rPr lang="en-US" smtClean="0"/>
              <a:pPr/>
              <a:t>67</a:t>
            </a:fld>
            <a:endParaRPr lang="en-US"/>
          </a:p>
        </p:txBody>
      </p:sp>
    </p:spTree>
    <p:extLst>
      <p:ext uri="{BB962C8B-B14F-4D97-AF65-F5344CB8AC3E}">
        <p14:creationId xmlns:p14="http://schemas.microsoft.com/office/powerpoint/2010/main" val="40997666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36E0-4140-43E5-B128-AA1C464292BA}"/>
              </a:ext>
            </a:extLst>
          </p:cNvPr>
          <p:cNvSpPr>
            <a:spLocks noGrp="1"/>
          </p:cNvSpPr>
          <p:nvPr>
            <p:ph type="title"/>
          </p:nvPr>
        </p:nvSpPr>
        <p:spPr/>
        <p:txBody>
          <a:bodyPr/>
          <a:lstStyle/>
          <a:p>
            <a:r>
              <a:rPr lang="en-US" dirty="0"/>
              <a:t>Weaning protocols</a:t>
            </a:r>
          </a:p>
        </p:txBody>
      </p:sp>
      <p:sp>
        <p:nvSpPr>
          <p:cNvPr id="3" name="Content Placeholder 2">
            <a:extLst>
              <a:ext uri="{FF2B5EF4-FFF2-40B4-BE49-F238E27FC236}">
                <a16:creationId xmlns:a16="http://schemas.microsoft.com/office/drawing/2014/main" id="{E3C9F3D6-85A0-4786-A157-38CBBEB371F6}"/>
              </a:ext>
            </a:extLst>
          </p:cNvPr>
          <p:cNvSpPr>
            <a:spLocks noGrp="1"/>
          </p:cNvSpPr>
          <p:nvPr>
            <p:ph idx="1"/>
          </p:nvPr>
        </p:nvSpPr>
        <p:spPr/>
        <p:txBody>
          <a:bodyPr>
            <a:normAutofit/>
          </a:bodyPr>
          <a:lstStyle/>
          <a:p>
            <a:pPr>
              <a:buFont typeface="Arial" panose="020B0604020202020204" pitchFamily="34" charset="0"/>
              <a:buChar char="•"/>
            </a:pPr>
            <a:r>
              <a:rPr lang="en-US" sz="3200" dirty="0"/>
              <a:t>Consider: </a:t>
            </a:r>
          </a:p>
          <a:p>
            <a:pPr lvl="1">
              <a:buFont typeface="Arial" panose="020B0604020202020204" pitchFamily="34" charset="0"/>
              <a:buChar char="•"/>
            </a:pPr>
            <a:r>
              <a:rPr lang="en-US" sz="2800" dirty="0"/>
              <a:t>Change to buprenorphine and wean off.</a:t>
            </a:r>
          </a:p>
          <a:p>
            <a:pPr lvl="1">
              <a:buFont typeface="Arial" panose="020B0604020202020204" pitchFamily="34" charset="0"/>
              <a:buChar char="•"/>
            </a:pPr>
            <a:r>
              <a:rPr lang="en-US" sz="2800" dirty="0"/>
              <a:t>Change to short acting opioids to make smaller dose changes.</a:t>
            </a:r>
          </a:p>
        </p:txBody>
      </p:sp>
      <p:sp>
        <p:nvSpPr>
          <p:cNvPr id="4" name="Slide Number Placeholder 3">
            <a:extLst>
              <a:ext uri="{FF2B5EF4-FFF2-40B4-BE49-F238E27FC236}">
                <a16:creationId xmlns:a16="http://schemas.microsoft.com/office/drawing/2014/main" id="{470CB3A7-DF2F-461B-BE60-602172A8CA93}"/>
              </a:ext>
            </a:extLst>
          </p:cNvPr>
          <p:cNvSpPr>
            <a:spLocks noGrp="1"/>
          </p:cNvSpPr>
          <p:nvPr>
            <p:ph type="sldNum" sz="quarter" idx="12"/>
          </p:nvPr>
        </p:nvSpPr>
        <p:spPr/>
        <p:txBody>
          <a:bodyPr/>
          <a:lstStyle/>
          <a:p>
            <a:fld id="{21D238E1-1ACC-402D-A297-A6F263CC65FA}" type="slidenum">
              <a:rPr lang="en-US" smtClean="0"/>
              <a:pPr/>
              <a:t>68</a:t>
            </a:fld>
            <a:endParaRPr lang="en-US"/>
          </a:p>
        </p:txBody>
      </p:sp>
    </p:spTree>
    <p:extLst>
      <p:ext uri="{BB962C8B-B14F-4D97-AF65-F5344CB8AC3E}">
        <p14:creationId xmlns:p14="http://schemas.microsoft.com/office/powerpoint/2010/main" val="2612158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50A6-9A79-4BE9-B50E-BE1DEBEA3E95}"/>
              </a:ext>
            </a:extLst>
          </p:cNvPr>
          <p:cNvSpPr>
            <a:spLocks noGrp="1"/>
          </p:cNvSpPr>
          <p:nvPr>
            <p:ph type="title"/>
          </p:nvPr>
        </p:nvSpPr>
        <p:spPr/>
        <p:txBody>
          <a:bodyPr/>
          <a:lstStyle/>
          <a:p>
            <a:r>
              <a:rPr lang="en-US" dirty="0"/>
              <a:t>Problematic withdrawal sxs:</a:t>
            </a:r>
          </a:p>
        </p:txBody>
      </p:sp>
      <p:sp>
        <p:nvSpPr>
          <p:cNvPr id="3" name="Content Placeholder 2">
            <a:extLst>
              <a:ext uri="{FF2B5EF4-FFF2-40B4-BE49-F238E27FC236}">
                <a16:creationId xmlns:a16="http://schemas.microsoft.com/office/drawing/2014/main" id="{C6379871-9681-4F74-9785-CB088A0BA35E}"/>
              </a:ext>
            </a:extLst>
          </p:cNvPr>
          <p:cNvSpPr>
            <a:spLocks noGrp="1"/>
          </p:cNvSpPr>
          <p:nvPr>
            <p:ph idx="1"/>
          </p:nvPr>
        </p:nvSpPr>
        <p:spPr/>
        <p:txBody>
          <a:bodyPr>
            <a:normAutofit/>
          </a:bodyPr>
          <a:lstStyle/>
          <a:p>
            <a:pPr>
              <a:buFont typeface="Arial" panose="020B0604020202020204" pitchFamily="34" charset="0"/>
              <a:buChar char="•"/>
            </a:pPr>
            <a:r>
              <a:rPr lang="en-US" sz="2800" dirty="0"/>
              <a:t>Increased pain</a:t>
            </a:r>
          </a:p>
          <a:p>
            <a:pPr>
              <a:buFont typeface="Arial" panose="020B0604020202020204" pitchFamily="34" charset="0"/>
              <a:buChar char="•"/>
            </a:pPr>
            <a:r>
              <a:rPr lang="en-US" sz="2800" dirty="0"/>
              <a:t>Increased anxiety</a:t>
            </a:r>
          </a:p>
          <a:p>
            <a:pPr>
              <a:buFont typeface="Arial" panose="020B0604020202020204" pitchFamily="34" charset="0"/>
              <a:buChar char="•"/>
            </a:pPr>
            <a:r>
              <a:rPr lang="en-US" sz="2800" dirty="0"/>
              <a:t>Increased depression</a:t>
            </a:r>
          </a:p>
        </p:txBody>
      </p:sp>
      <p:sp>
        <p:nvSpPr>
          <p:cNvPr id="4" name="Slide Number Placeholder 3">
            <a:extLst>
              <a:ext uri="{FF2B5EF4-FFF2-40B4-BE49-F238E27FC236}">
                <a16:creationId xmlns:a16="http://schemas.microsoft.com/office/drawing/2014/main" id="{54F3132B-7513-40F1-8CA0-0628ECB71349}"/>
              </a:ext>
            </a:extLst>
          </p:cNvPr>
          <p:cNvSpPr>
            <a:spLocks noGrp="1"/>
          </p:cNvSpPr>
          <p:nvPr>
            <p:ph type="sldNum" sz="quarter" idx="12"/>
          </p:nvPr>
        </p:nvSpPr>
        <p:spPr/>
        <p:txBody>
          <a:bodyPr/>
          <a:lstStyle/>
          <a:p>
            <a:fld id="{21D238E1-1ACC-402D-A297-A6F263CC65FA}" type="slidenum">
              <a:rPr lang="en-US" smtClean="0"/>
              <a:pPr/>
              <a:t>69</a:t>
            </a:fld>
            <a:endParaRPr lang="en-US"/>
          </a:p>
        </p:txBody>
      </p:sp>
    </p:spTree>
    <p:extLst>
      <p:ext uri="{BB962C8B-B14F-4D97-AF65-F5344CB8AC3E}">
        <p14:creationId xmlns:p14="http://schemas.microsoft.com/office/powerpoint/2010/main" val="1075744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587375"/>
            <a:ext cx="7086600" cy="685800"/>
          </a:xfrm>
        </p:spPr>
        <p:txBody>
          <a:bodyPr>
            <a:normAutofit fontScale="90000"/>
          </a:bodyPr>
          <a:lstStyle/>
          <a:p>
            <a:r>
              <a:rPr lang="en-US" dirty="0"/>
              <a:t>The State of US Health</a:t>
            </a:r>
            <a:r>
              <a:rPr lang="en-US" baseline="30000" dirty="0"/>
              <a:t>5</a:t>
            </a:r>
            <a:br>
              <a:rPr lang="en-US" dirty="0"/>
            </a:br>
            <a:r>
              <a:rPr lang="en-US" sz="1600" dirty="0"/>
              <a:t>Years lived with disability (in thousands)</a:t>
            </a:r>
            <a:endParaRPr lang="en-US" dirty="0"/>
          </a:p>
        </p:txBody>
      </p:sp>
      <p:graphicFrame>
        <p:nvGraphicFramePr>
          <p:cNvPr id="4" name="Content Placeholder 3"/>
          <p:cNvGraphicFramePr>
            <a:graphicFrameLocks noGrp="1"/>
          </p:cNvGraphicFramePr>
          <p:nvPr>
            <p:ph idx="4294967295"/>
            <p:extLst/>
          </p:nvPr>
        </p:nvGraphicFramePr>
        <p:xfrm>
          <a:off x="762000" y="1524000"/>
          <a:ext cx="7893050" cy="4222750"/>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9470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2E0F8-FF63-404D-B14E-3EBAC24C23B9}"/>
              </a:ext>
            </a:extLst>
          </p:cNvPr>
          <p:cNvSpPr>
            <a:spLocks noGrp="1"/>
          </p:cNvSpPr>
          <p:nvPr>
            <p:ph type="title"/>
          </p:nvPr>
        </p:nvSpPr>
        <p:spPr/>
        <p:txBody>
          <a:bodyPr/>
          <a:lstStyle/>
          <a:p>
            <a:r>
              <a:rPr lang="en-US" dirty="0"/>
              <a:t>Buprenorphine for pain</a:t>
            </a:r>
          </a:p>
        </p:txBody>
      </p:sp>
      <p:sp>
        <p:nvSpPr>
          <p:cNvPr id="3" name="Content Placeholder 2">
            <a:extLst>
              <a:ext uri="{FF2B5EF4-FFF2-40B4-BE49-F238E27FC236}">
                <a16:creationId xmlns:a16="http://schemas.microsoft.com/office/drawing/2014/main" id="{2B00D835-1820-4F53-A4EB-10DEE50A6C25}"/>
              </a:ext>
            </a:extLst>
          </p:cNvPr>
          <p:cNvSpPr>
            <a:spLocks noGrp="1"/>
          </p:cNvSpPr>
          <p:nvPr>
            <p:ph idx="1"/>
          </p:nvPr>
        </p:nvSpPr>
        <p:spPr/>
        <p:txBody>
          <a:bodyPr/>
          <a:lstStyle/>
          <a:p>
            <a:r>
              <a:rPr lang="en-US" dirty="0"/>
              <a:t>Some patients will not be able to wean. </a:t>
            </a:r>
          </a:p>
          <a:p>
            <a:r>
              <a:rPr lang="en-US" dirty="0"/>
              <a:t>Transition to buprenorphine is better than having them leave your practice.</a:t>
            </a:r>
          </a:p>
        </p:txBody>
      </p:sp>
      <p:sp>
        <p:nvSpPr>
          <p:cNvPr id="4" name="Slide Number Placeholder 3">
            <a:extLst>
              <a:ext uri="{FF2B5EF4-FFF2-40B4-BE49-F238E27FC236}">
                <a16:creationId xmlns:a16="http://schemas.microsoft.com/office/drawing/2014/main" id="{1440343C-78DD-45FF-845E-9C3661B69BAE}"/>
              </a:ext>
            </a:extLst>
          </p:cNvPr>
          <p:cNvSpPr>
            <a:spLocks noGrp="1"/>
          </p:cNvSpPr>
          <p:nvPr>
            <p:ph type="sldNum" sz="quarter" idx="12"/>
          </p:nvPr>
        </p:nvSpPr>
        <p:spPr/>
        <p:txBody>
          <a:bodyPr/>
          <a:lstStyle/>
          <a:p>
            <a:fld id="{21D238E1-1ACC-402D-A297-A6F263CC65FA}" type="slidenum">
              <a:rPr lang="en-US" smtClean="0"/>
              <a:pPr/>
              <a:t>70</a:t>
            </a:fld>
            <a:endParaRPr lang="en-US"/>
          </a:p>
        </p:txBody>
      </p:sp>
    </p:spTree>
    <p:extLst>
      <p:ext uri="{BB962C8B-B14F-4D97-AF65-F5344CB8AC3E}">
        <p14:creationId xmlns:p14="http://schemas.microsoft.com/office/powerpoint/2010/main" val="2957278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C4AE-1DC1-47E0-911D-D9193A5C0048}"/>
              </a:ext>
            </a:extLst>
          </p:cNvPr>
          <p:cNvSpPr>
            <a:spLocks noGrp="1"/>
          </p:cNvSpPr>
          <p:nvPr>
            <p:ph type="title"/>
          </p:nvPr>
        </p:nvSpPr>
        <p:spPr/>
        <p:txBody>
          <a:bodyPr/>
          <a:lstStyle/>
          <a:p>
            <a:r>
              <a:rPr lang="en-US" dirty="0"/>
              <a:t>Potential key messages</a:t>
            </a:r>
          </a:p>
        </p:txBody>
      </p:sp>
      <p:sp>
        <p:nvSpPr>
          <p:cNvPr id="3" name="Content Placeholder 2">
            <a:extLst>
              <a:ext uri="{FF2B5EF4-FFF2-40B4-BE49-F238E27FC236}">
                <a16:creationId xmlns:a16="http://schemas.microsoft.com/office/drawing/2014/main" id="{AB4CE4BF-BB58-4008-A666-004F689843D0}"/>
              </a:ext>
            </a:extLst>
          </p:cNvPr>
          <p:cNvSpPr>
            <a:spLocks noGrp="1"/>
          </p:cNvSpPr>
          <p:nvPr>
            <p:ph idx="1"/>
          </p:nvPr>
        </p:nvSpPr>
        <p:spPr/>
        <p:txBody>
          <a:bodyPr>
            <a:normAutofit fontScale="92500" lnSpcReduction="20000"/>
          </a:bodyPr>
          <a:lstStyle/>
          <a:p>
            <a:pPr marL="457200" indent="-457200">
              <a:buFont typeface="+mj-lt"/>
              <a:buAutoNum type="arabicPeriod"/>
            </a:pPr>
            <a:r>
              <a:rPr lang="en-US" dirty="0"/>
              <a:t>Use non-opioid treatment as the first line for acute or chronic pain</a:t>
            </a:r>
          </a:p>
          <a:p>
            <a:pPr marL="457200" indent="-457200">
              <a:buFont typeface="+mj-lt"/>
              <a:buAutoNum type="arabicPeriod"/>
            </a:pPr>
            <a:r>
              <a:rPr lang="en-US" dirty="0"/>
              <a:t>If opioids are needed, start prescribing at the lowest effective dose</a:t>
            </a:r>
          </a:p>
          <a:p>
            <a:pPr marL="457200" indent="-457200">
              <a:buFont typeface="+mj-lt"/>
              <a:buAutoNum type="arabicPeriod"/>
            </a:pPr>
            <a:r>
              <a:rPr lang="en-US" dirty="0"/>
              <a:t>Use available PDMP Data to determine if patients have previously filled prescriptions for opioids or other controlled medications</a:t>
            </a:r>
          </a:p>
          <a:p>
            <a:pPr marL="457200" indent="-457200">
              <a:buFont typeface="+mj-lt"/>
              <a:buAutoNum type="arabicPeriod"/>
            </a:pPr>
            <a:r>
              <a:rPr lang="en-US" dirty="0"/>
              <a:t>Offer patients with Opioid Use Disorder (OUD) a range of treatment options, including medication assisted treatment (MAT).</a:t>
            </a:r>
          </a:p>
          <a:p>
            <a:pPr marL="457200" indent="-457200">
              <a:buFont typeface="+mj-lt"/>
              <a:buAutoNum type="arabicPeriod"/>
            </a:pPr>
            <a:r>
              <a:rPr lang="en-US" dirty="0"/>
              <a:t>Complete training for buprenorphine (Suboxone) prescribing to be able to offer MAT to patients with OUD.</a:t>
            </a:r>
          </a:p>
        </p:txBody>
      </p:sp>
      <p:sp>
        <p:nvSpPr>
          <p:cNvPr id="4" name="Footer Placeholder 3">
            <a:extLst>
              <a:ext uri="{FF2B5EF4-FFF2-40B4-BE49-F238E27FC236}">
                <a16:creationId xmlns:a16="http://schemas.microsoft.com/office/drawing/2014/main" id="{6B9ED9B3-808B-4DEF-B006-6449582A9667}"/>
              </a:ext>
            </a:extLst>
          </p:cNvPr>
          <p:cNvSpPr>
            <a:spLocks noGrp="1"/>
          </p:cNvSpPr>
          <p:nvPr>
            <p:ph type="ftr" sz="quarter" idx="11"/>
          </p:nvPr>
        </p:nvSpPr>
        <p:spPr/>
        <p:txBody>
          <a:bodyPr/>
          <a:lstStyle/>
          <a:p>
            <a:r>
              <a:rPr lang="en-US"/>
              <a:t>TEATER HEALTH SOLUTIONS</a:t>
            </a:r>
          </a:p>
        </p:txBody>
      </p:sp>
      <p:sp>
        <p:nvSpPr>
          <p:cNvPr id="5" name="Slide Number Placeholder 4">
            <a:extLst>
              <a:ext uri="{FF2B5EF4-FFF2-40B4-BE49-F238E27FC236}">
                <a16:creationId xmlns:a16="http://schemas.microsoft.com/office/drawing/2014/main" id="{979A941C-5C85-498E-B2E6-7074C31EF614}"/>
              </a:ext>
            </a:extLst>
          </p:cNvPr>
          <p:cNvSpPr>
            <a:spLocks noGrp="1"/>
          </p:cNvSpPr>
          <p:nvPr>
            <p:ph type="sldNum" sz="quarter" idx="12"/>
          </p:nvPr>
        </p:nvSpPr>
        <p:spPr/>
        <p:txBody>
          <a:bodyPr/>
          <a:lstStyle/>
          <a:p>
            <a:fld id="{21D238E1-1ACC-402D-A297-A6F263CC65FA}" type="slidenum">
              <a:rPr lang="en-US" smtClean="0"/>
              <a:pPr/>
              <a:t>71</a:t>
            </a:fld>
            <a:endParaRPr lang="en-US"/>
          </a:p>
        </p:txBody>
      </p:sp>
    </p:spTree>
    <p:extLst>
      <p:ext uri="{BB962C8B-B14F-4D97-AF65-F5344CB8AC3E}">
        <p14:creationId xmlns:p14="http://schemas.microsoft.com/office/powerpoint/2010/main" val="3527306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287338"/>
            <a:ext cx="7543800" cy="1449387"/>
          </a:xfrm>
        </p:spPr>
        <p:txBody>
          <a:bodyPr/>
          <a:lstStyle/>
          <a:p>
            <a:r>
              <a:rPr lang="en-US"/>
              <a:t>  </a:t>
            </a:r>
          </a:p>
        </p:txBody>
      </p:sp>
      <p:sp>
        <p:nvSpPr>
          <p:cNvPr id="3" name="Content Placeholder 2"/>
          <p:cNvSpPr>
            <a:spLocks noGrp="1"/>
          </p:cNvSpPr>
          <p:nvPr>
            <p:ph idx="4294967295"/>
          </p:nvPr>
        </p:nvSpPr>
        <p:spPr>
          <a:xfrm>
            <a:off x="685800" y="1219200"/>
            <a:ext cx="8458200" cy="3429000"/>
          </a:xfrm>
        </p:spPr>
        <p:txBody>
          <a:bodyPr/>
          <a:lstStyle/>
          <a:p>
            <a:pPr marL="0" lvl="0" indent="0" eaLnBrk="0" hangingPunct="0">
              <a:spcBef>
                <a:spcPct val="0"/>
              </a:spcBef>
              <a:buNone/>
            </a:pPr>
            <a:r>
              <a:rPr lang="en-US" sz="3600" kern="1200" dirty="0">
                <a:solidFill>
                  <a:srgbClr val="002060"/>
                </a:solidFill>
                <a:latin typeface="Arial" pitchFamily="34" charset="0"/>
                <a:ea typeface="ＭＳ Ｐゴシック" pitchFamily="34" charset="-128"/>
              </a:rPr>
              <a:t>“To write prescriptions is easy,</a:t>
            </a:r>
          </a:p>
          <a:p>
            <a:pPr marL="0" lvl="0" indent="0" eaLnBrk="0" hangingPunct="0">
              <a:spcBef>
                <a:spcPct val="0"/>
              </a:spcBef>
              <a:buNone/>
            </a:pPr>
            <a:r>
              <a:rPr lang="en-US" sz="3600" kern="1200" dirty="0">
                <a:solidFill>
                  <a:srgbClr val="002060"/>
                </a:solidFill>
                <a:latin typeface="Arial" pitchFamily="34" charset="0"/>
                <a:ea typeface="ＭＳ Ｐゴシック" pitchFamily="34" charset="-128"/>
              </a:rPr>
              <a:t>but to come to an understanding with </a:t>
            </a:r>
          </a:p>
          <a:p>
            <a:pPr marL="0" lvl="0" indent="0" eaLnBrk="0" hangingPunct="0">
              <a:spcBef>
                <a:spcPct val="0"/>
              </a:spcBef>
              <a:buNone/>
            </a:pPr>
            <a:r>
              <a:rPr lang="en-US" sz="3600" kern="1200" dirty="0">
                <a:solidFill>
                  <a:srgbClr val="002060"/>
                </a:solidFill>
                <a:latin typeface="Arial" pitchFamily="34" charset="0"/>
                <a:ea typeface="ＭＳ Ｐゴシック" pitchFamily="34" charset="-128"/>
              </a:rPr>
              <a:t>people is hard.”</a:t>
            </a:r>
          </a:p>
          <a:p>
            <a:pPr marL="0" lvl="0" indent="0" eaLnBrk="0" hangingPunct="0">
              <a:spcBef>
                <a:spcPct val="0"/>
              </a:spcBef>
              <a:buNone/>
            </a:pPr>
            <a:endParaRPr lang="en-US" sz="3600" kern="1200" dirty="0">
              <a:solidFill>
                <a:srgbClr val="002060"/>
              </a:solidFill>
              <a:latin typeface="Arial" pitchFamily="34" charset="0"/>
              <a:ea typeface="ＭＳ Ｐゴシック" pitchFamily="34" charset="-128"/>
            </a:endParaRPr>
          </a:p>
          <a:p>
            <a:pPr marL="0" lvl="0" indent="0" eaLnBrk="0" hangingPunct="0">
              <a:spcBef>
                <a:spcPct val="0"/>
              </a:spcBef>
              <a:buNone/>
            </a:pPr>
            <a:r>
              <a:rPr lang="en-US" sz="3600" kern="1200" dirty="0">
                <a:solidFill>
                  <a:prstClr val="black"/>
                </a:solidFill>
                <a:latin typeface="Arial" pitchFamily="34" charset="0"/>
                <a:ea typeface="ＭＳ Ｐゴシック" pitchFamily="34" charset="-128"/>
              </a:rPr>
              <a:t>-- Franz Kafka, </a:t>
            </a:r>
            <a:r>
              <a:rPr lang="ja-JP" altLang="en-US" sz="3600" kern="1200" dirty="0">
                <a:solidFill>
                  <a:prstClr val="black"/>
                </a:solidFill>
                <a:latin typeface="Arial" pitchFamily="34" charset="0"/>
                <a:ea typeface="ＭＳ Ｐゴシック" pitchFamily="34" charset="-128"/>
              </a:rPr>
              <a:t>“</a:t>
            </a:r>
            <a:r>
              <a:rPr lang="en-US" sz="3600" kern="1200" dirty="0">
                <a:solidFill>
                  <a:prstClr val="black"/>
                </a:solidFill>
                <a:latin typeface="Arial" pitchFamily="34" charset="0"/>
                <a:ea typeface="ＭＳ Ｐゴシック" pitchFamily="34" charset="-128"/>
              </a:rPr>
              <a:t>A Country Doctor</a:t>
            </a:r>
            <a:r>
              <a:rPr lang="ja-JP" altLang="en-US" sz="3600" kern="1200" dirty="0">
                <a:solidFill>
                  <a:prstClr val="black"/>
                </a:solidFill>
                <a:latin typeface="Arial" pitchFamily="34" charset="0"/>
                <a:ea typeface="ＭＳ Ｐゴシック" pitchFamily="34" charset="-128"/>
              </a:rPr>
              <a:t>”</a:t>
            </a:r>
            <a:endParaRPr lang="en-US" sz="3600" kern="1200" dirty="0">
              <a:solidFill>
                <a:prstClr val="black"/>
              </a:solidFill>
              <a:latin typeface="Arial" pitchFamily="34" charset="0"/>
              <a:ea typeface="ＭＳ Ｐゴシック" pitchFamily="34" charset="-128"/>
            </a:endParaRPr>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6513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057400"/>
            <a:ext cx="4059316" cy="206210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Don </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Teater MD, MPH</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Teater Health Solutions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teaterhs.com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don@teaterhs.com</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701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28600"/>
            <a:ext cx="7543800" cy="627062"/>
          </a:xfrm>
        </p:spPr>
        <p:txBody>
          <a:bodyPr>
            <a:normAutofit/>
          </a:bodyPr>
          <a:lstStyle/>
          <a:p>
            <a:r>
              <a:rPr lang="en-US" sz="3200" dirty="0"/>
              <a:t>References: </a:t>
            </a:r>
          </a:p>
        </p:txBody>
      </p:sp>
      <p:sp>
        <p:nvSpPr>
          <p:cNvPr id="3" name="Content Placeholder 2"/>
          <p:cNvSpPr>
            <a:spLocks noGrp="1"/>
          </p:cNvSpPr>
          <p:nvPr>
            <p:ph idx="4294967295"/>
          </p:nvPr>
        </p:nvSpPr>
        <p:spPr>
          <a:xfrm>
            <a:off x="457200" y="990600"/>
            <a:ext cx="7543800" cy="4022725"/>
          </a:xfrm>
        </p:spPr>
        <p:txBody>
          <a:bodyPr>
            <a:normAutofit fontScale="25000" lnSpcReduction="20000"/>
          </a:bodyPr>
          <a:lstStyle/>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1. Solanki DR, </a:t>
            </a:r>
            <a:r>
              <a:rPr lang="en-US" sz="4200" dirty="0" err="1">
                <a:latin typeface="Times New Roman" panose="02020603050405020304" pitchFamily="18" charset="0"/>
                <a:ea typeface="Calibri" panose="020F0502020204030204" pitchFamily="34" charset="0"/>
              </a:rPr>
              <a:t>Koyyalagunta</a:t>
            </a:r>
            <a:r>
              <a:rPr lang="en-US" sz="4200" dirty="0">
                <a:latin typeface="Times New Roman" panose="02020603050405020304" pitchFamily="18" charset="0"/>
                <a:ea typeface="Calibri" panose="020F0502020204030204" pitchFamily="34" charset="0"/>
              </a:rPr>
              <a:t> D, Shah R V, Silverman SM, </a:t>
            </a:r>
            <a:r>
              <a:rPr lang="en-US" sz="4200" dirty="0" err="1">
                <a:latin typeface="Times New Roman" panose="02020603050405020304" pitchFamily="18" charset="0"/>
                <a:ea typeface="Calibri" panose="020F0502020204030204" pitchFamily="34" charset="0"/>
              </a:rPr>
              <a:t>Manchikanti</a:t>
            </a:r>
            <a:r>
              <a:rPr lang="en-US" sz="4200" dirty="0">
                <a:latin typeface="Times New Roman" panose="02020603050405020304" pitchFamily="18" charset="0"/>
                <a:ea typeface="Calibri" panose="020F0502020204030204" pitchFamily="34" charset="0"/>
              </a:rPr>
              <a:t> L. Monitoring opioid adherence in chronic pain patients: assessment of risk of substance misuse. </a:t>
            </a:r>
            <a:r>
              <a:rPr lang="en-US" sz="4200" i="1" dirty="0">
                <a:latin typeface="Times New Roman" panose="02020603050405020304" pitchFamily="18" charset="0"/>
                <a:ea typeface="Calibri" panose="020F0502020204030204" pitchFamily="34" charset="0"/>
              </a:rPr>
              <a:t>Pain Physician</a:t>
            </a:r>
            <a:r>
              <a:rPr lang="en-US" sz="4200" dirty="0">
                <a:latin typeface="Times New Roman" panose="02020603050405020304" pitchFamily="18" charset="0"/>
                <a:ea typeface="Calibri" panose="020F0502020204030204" pitchFamily="34" charset="0"/>
              </a:rPr>
              <a:t>. 2011;14(2):E119-E131. http://www.ncbi.nlm.nih.gov/pubmed/21412377.</a:t>
            </a:r>
          </a:p>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2. Seya M-J, </a:t>
            </a:r>
            <a:r>
              <a:rPr lang="en-US" sz="4200" dirty="0" err="1">
                <a:latin typeface="Times New Roman" panose="02020603050405020304" pitchFamily="18" charset="0"/>
                <a:ea typeface="Calibri" panose="020F0502020204030204" pitchFamily="34" charset="0"/>
              </a:rPr>
              <a:t>Gelders</a:t>
            </a:r>
            <a:r>
              <a:rPr lang="en-US" sz="4200" dirty="0">
                <a:latin typeface="Times New Roman" panose="02020603050405020304" pitchFamily="18" charset="0"/>
                <a:ea typeface="Calibri" panose="020F0502020204030204" pitchFamily="34" charset="0"/>
              </a:rPr>
              <a:t> SF a M, </a:t>
            </a:r>
            <a:r>
              <a:rPr lang="en-US" sz="4200" dirty="0" err="1">
                <a:latin typeface="Times New Roman" panose="02020603050405020304" pitchFamily="18" charset="0"/>
                <a:ea typeface="Calibri" panose="020F0502020204030204" pitchFamily="34" charset="0"/>
              </a:rPr>
              <a:t>Achara</a:t>
            </a:r>
            <a:r>
              <a:rPr lang="en-US" sz="4200" dirty="0">
                <a:latin typeface="Times New Roman" panose="02020603050405020304" pitchFamily="18" charset="0"/>
                <a:ea typeface="Calibri" panose="020F0502020204030204" pitchFamily="34" charset="0"/>
              </a:rPr>
              <a:t> OU, </a:t>
            </a:r>
            <a:r>
              <a:rPr lang="en-US" sz="4200" dirty="0" err="1">
                <a:latin typeface="Times New Roman" panose="02020603050405020304" pitchFamily="18" charset="0"/>
                <a:ea typeface="Calibri" panose="020F0502020204030204" pitchFamily="34" charset="0"/>
              </a:rPr>
              <a:t>Milani</a:t>
            </a:r>
            <a:r>
              <a:rPr lang="en-US" sz="4200" dirty="0">
                <a:latin typeface="Times New Roman" panose="02020603050405020304" pitchFamily="18" charset="0"/>
                <a:ea typeface="Calibri" panose="020F0502020204030204" pitchFamily="34" charset="0"/>
              </a:rPr>
              <a:t> B, </a:t>
            </a:r>
            <a:r>
              <a:rPr lang="en-US" sz="4200" dirty="0" err="1">
                <a:latin typeface="Times New Roman" panose="02020603050405020304" pitchFamily="18" charset="0"/>
                <a:ea typeface="Calibri" panose="020F0502020204030204" pitchFamily="34" charset="0"/>
              </a:rPr>
              <a:t>Scholten</a:t>
            </a:r>
            <a:r>
              <a:rPr lang="en-US" sz="4200" dirty="0">
                <a:latin typeface="Times New Roman" panose="02020603050405020304" pitchFamily="18" charset="0"/>
                <a:ea typeface="Calibri" panose="020F0502020204030204" pitchFamily="34" charset="0"/>
              </a:rPr>
              <a:t> WK. A first comparison between the consumption of and the need for opioid analgesics at country, regional, and global levels. </a:t>
            </a:r>
            <a:r>
              <a:rPr lang="en-US" sz="4200" i="1" dirty="0">
                <a:latin typeface="Times New Roman" panose="02020603050405020304" pitchFamily="18" charset="0"/>
                <a:ea typeface="Calibri" panose="020F0502020204030204" pitchFamily="34" charset="0"/>
              </a:rPr>
              <a:t>J Pain </a:t>
            </a:r>
            <a:r>
              <a:rPr lang="en-US" sz="4200" i="1" dirty="0" err="1">
                <a:latin typeface="Times New Roman" panose="02020603050405020304" pitchFamily="18" charset="0"/>
                <a:ea typeface="Calibri" panose="020F0502020204030204" pitchFamily="34" charset="0"/>
              </a:rPr>
              <a:t>Palliat</a:t>
            </a:r>
            <a:r>
              <a:rPr lang="en-US" sz="4200" i="1" dirty="0">
                <a:latin typeface="Times New Roman" panose="02020603050405020304" pitchFamily="18" charset="0"/>
                <a:ea typeface="Calibri" panose="020F0502020204030204" pitchFamily="34" charset="0"/>
              </a:rPr>
              <a:t> Care </a:t>
            </a:r>
            <a:r>
              <a:rPr lang="en-US" sz="4200" i="1" dirty="0" err="1">
                <a:latin typeface="Times New Roman" panose="02020603050405020304" pitchFamily="18" charset="0"/>
                <a:ea typeface="Calibri" panose="020F0502020204030204" pitchFamily="34" charset="0"/>
              </a:rPr>
              <a:t>Pharmacother</a:t>
            </a:r>
            <a:r>
              <a:rPr lang="en-US" sz="4200" dirty="0">
                <a:latin typeface="Times New Roman" panose="02020603050405020304" pitchFamily="18" charset="0"/>
                <a:ea typeface="Calibri" panose="020F0502020204030204" pitchFamily="34" charset="0"/>
              </a:rPr>
              <a:t>. 2011;25(1):6-18. doi:10.3109/15360288.2010.536307.</a:t>
            </a:r>
          </a:p>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3. NIDA. Safe Prescribing for Pain. 2016. https://www.drugabuse.gov/nidamed/etools/safe-prescribing-pain.</a:t>
            </a:r>
          </a:p>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4. Paulozzi LJ, Baldwin G. CDC Grand Rounds: Prescription Drug Overdoses — a U.S. Epidemic. </a:t>
            </a:r>
            <a:r>
              <a:rPr lang="en-US" sz="4200" i="1" dirty="0">
                <a:latin typeface="Times New Roman" panose="02020603050405020304" pitchFamily="18" charset="0"/>
                <a:ea typeface="Calibri" panose="020F0502020204030204" pitchFamily="34" charset="0"/>
              </a:rPr>
              <a:t>MMWR</a:t>
            </a:r>
            <a:r>
              <a:rPr lang="en-US" sz="4200" dirty="0">
                <a:latin typeface="Times New Roman" panose="02020603050405020304" pitchFamily="18" charset="0"/>
                <a:ea typeface="Calibri" panose="020F0502020204030204" pitchFamily="34" charset="0"/>
              </a:rPr>
              <a:t>. 2012;61(1):10-13.</a:t>
            </a:r>
          </a:p>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5. Murray C. The state of US health, 1990-2010: burden of diseases, injuries, and risk factors. </a:t>
            </a:r>
            <a:r>
              <a:rPr lang="en-US" sz="4200" i="1" dirty="0">
                <a:latin typeface="Times New Roman" panose="02020603050405020304" pitchFamily="18" charset="0"/>
                <a:ea typeface="Calibri" panose="020F0502020204030204" pitchFamily="34" charset="0"/>
              </a:rPr>
              <a:t>JAMA</a:t>
            </a:r>
            <a:r>
              <a:rPr lang="en-US" sz="4200" dirty="0">
                <a:latin typeface="Times New Roman" panose="02020603050405020304" pitchFamily="18" charset="0"/>
                <a:ea typeface="Calibri" panose="020F0502020204030204" pitchFamily="34" charset="0"/>
              </a:rPr>
              <a:t>. 2013;310(6):591-608. doi:10.1001/jama.2013.13805.</a:t>
            </a:r>
          </a:p>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6. Birnbaum HG, White AG, Schiller M, Waldman T, Cleveland JM, Roland CL. Societal Costs of Prescription Opioid Abuse , Dependence , and Misuse in the United States. </a:t>
            </a:r>
            <a:r>
              <a:rPr lang="en-US" sz="4200" i="1" dirty="0">
                <a:latin typeface="Times New Roman" panose="02020603050405020304" pitchFamily="18" charset="0"/>
                <a:ea typeface="Calibri" panose="020F0502020204030204" pitchFamily="34" charset="0"/>
              </a:rPr>
              <a:t>Pain Med</a:t>
            </a:r>
            <a:r>
              <a:rPr lang="en-US" sz="4200" dirty="0">
                <a:latin typeface="Times New Roman" panose="02020603050405020304" pitchFamily="18" charset="0"/>
                <a:ea typeface="Calibri" panose="020F0502020204030204" pitchFamily="34" charset="0"/>
              </a:rPr>
              <a:t>. 2011;12:657-667.</a:t>
            </a:r>
          </a:p>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7. Paulozzi LJ, Jones CM, Mack KA, Rudd RA. Vital signs: overdoses of prescription opioid pain relievers---United States, 1999--2008. </a:t>
            </a:r>
            <a:r>
              <a:rPr lang="en-US" sz="4200" i="1" dirty="0">
                <a:latin typeface="Times New Roman" panose="02020603050405020304" pitchFamily="18" charset="0"/>
                <a:ea typeface="Calibri" panose="020F0502020204030204" pitchFamily="34" charset="0"/>
              </a:rPr>
              <a:t>MMWR Morb Mortal Wkly Rep</a:t>
            </a:r>
            <a:r>
              <a:rPr lang="en-US" sz="4200" dirty="0">
                <a:latin typeface="Times New Roman" panose="02020603050405020304" pitchFamily="18" charset="0"/>
                <a:ea typeface="Calibri" panose="020F0502020204030204" pitchFamily="34" charset="0"/>
              </a:rPr>
              <a:t>. 2011;60(43):1487-1492. http://www.ncbi.nlm.nih.gov/pubmed/22048730.</a:t>
            </a:r>
          </a:p>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8. </a:t>
            </a:r>
            <a:r>
              <a:rPr lang="en-US" sz="4200" dirty="0" err="1">
                <a:latin typeface="Times New Roman" panose="02020603050405020304" pitchFamily="18" charset="0"/>
                <a:ea typeface="Calibri" panose="020F0502020204030204" pitchFamily="34" charset="0"/>
              </a:rPr>
              <a:t>Cherrier</a:t>
            </a:r>
            <a:r>
              <a:rPr lang="en-US" sz="4200" dirty="0">
                <a:latin typeface="Times New Roman" panose="02020603050405020304" pitchFamily="18" charset="0"/>
                <a:ea typeface="Calibri" panose="020F0502020204030204" pitchFamily="34" charset="0"/>
              </a:rPr>
              <a:t> MM, Amory JK, </a:t>
            </a:r>
            <a:r>
              <a:rPr lang="en-US" sz="4200" dirty="0" err="1">
                <a:latin typeface="Times New Roman" panose="02020603050405020304" pitchFamily="18" charset="0"/>
                <a:ea typeface="Calibri" panose="020F0502020204030204" pitchFamily="34" charset="0"/>
              </a:rPr>
              <a:t>Ersek</a:t>
            </a:r>
            <a:r>
              <a:rPr lang="en-US" sz="4200" dirty="0">
                <a:latin typeface="Times New Roman" panose="02020603050405020304" pitchFamily="18" charset="0"/>
                <a:ea typeface="Calibri" panose="020F0502020204030204" pitchFamily="34" charset="0"/>
              </a:rPr>
              <a:t> M, </a:t>
            </a:r>
            <a:r>
              <a:rPr lang="en-US" sz="4200" dirty="0" err="1">
                <a:latin typeface="Times New Roman" panose="02020603050405020304" pitchFamily="18" charset="0"/>
                <a:ea typeface="Calibri" panose="020F0502020204030204" pitchFamily="34" charset="0"/>
              </a:rPr>
              <a:t>Risler</a:t>
            </a:r>
            <a:r>
              <a:rPr lang="en-US" sz="4200" dirty="0">
                <a:latin typeface="Times New Roman" panose="02020603050405020304" pitchFamily="18" charset="0"/>
                <a:ea typeface="Calibri" panose="020F0502020204030204" pitchFamily="34" charset="0"/>
              </a:rPr>
              <a:t> L, Shen DD. Comparative cognitive and subjective side effects of immediate-release oxycodone in healthy middle-aged and older adults. </a:t>
            </a:r>
            <a:r>
              <a:rPr lang="en-US" sz="4200" i="1" dirty="0">
                <a:latin typeface="Times New Roman" panose="02020603050405020304" pitchFamily="18" charset="0"/>
                <a:ea typeface="Calibri" panose="020F0502020204030204" pitchFamily="34" charset="0"/>
              </a:rPr>
              <a:t>J Pain</a:t>
            </a:r>
            <a:r>
              <a:rPr lang="en-US" sz="4200" dirty="0">
                <a:latin typeface="Times New Roman" panose="02020603050405020304" pitchFamily="18" charset="0"/>
                <a:ea typeface="Calibri" panose="020F0502020204030204" pitchFamily="34" charset="0"/>
              </a:rPr>
              <a:t>. 2009;10(10):1038-1050. doi:10.1016/j.jpain.2009.03.017.</a:t>
            </a:r>
          </a:p>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9. Gooch CM, </a:t>
            </a:r>
            <a:r>
              <a:rPr lang="en-US" sz="4200" dirty="0" err="1">
                <a:latin typeface="Times New Roman" panose="02020603050405020304" pitchFamily="18" charset="0"/>
                <a:ea typeface="Calibri" panose="020F0502020204030204" pitchFamily="34" charset="0"/>
              </a:rPr>
              <a:t>Rakitin</a:t>
            </a:r>
            <a:r>
              <a:rPr lang="en-US" sz="4200" dirty="0">
                <a:latin typeface="Times New Roman" panose="02020603050405020304" pitchFamily="18" charset="0"/>
                <a:ea typeface="Calibri" panose="020F0502020204030204" pitchFamily="34" charset="0"/>
              </a:rPr>
              <a:t> BC, Cooper ZD, Comer SD, Balsam PD. Oxycodone lengthens reproductions of </a:t>
            </a:r>
            <a:r>
              <a:rPr lang="en-US" sz="4200" dirty="0" err="1">
                <a:latin typeface="Times New Roman" panose="02020603050405020304" pitchFamily="18" charset="0"/>
                <a:ea typeface="Calibri" panose="020F0502020204030204" pitchFamily="34" charset="0"/>
              </a:rPr>
              <a:t>suprasecond</a:t>
            </a:r>
            <a:r>
              <a:rPr lang="en-US" sz="4200" dirty="0">
                <a:latin typeface="Times New Roman" panose="02020603050405020304" pitchFamily="18" charset="0"/>
                <a:ea typeface="Calibri" panose="020F0502020204030204" pitchFamily="34" charset="0"/>
              </a:rPr>
              <a:t> time intervals in human research volunteers. </a:t>
            </a:r>
            <a:r>
              <a:rPr lang="en-US" sz="4200" i="1" dirty="0" err="1">
                <a:latin typeface="Times New Roman" panose="02020603050405020304" pitchFamily="18" charset="0"/>
                <a:ea typeface="Calibri" panose="020F0502020204030204" pitchFamily="34" charset="0"/>
              </a:rPr>
              <a:t>Behav</a:t>
            </a:r>
            <a:r>
              <a:rPr lang="en-US" sz="4200" i="1" dirty="0">
                <a:latin typeface="Times New Roman" panose="02020603050405020304" pitchFamily="18" charset="0"/>
                <a:ea typeface="Calibri" panose="020F0502020204030204" pitchFamily="34" charset="0"/>
              </a:rPr>
              <a:t> </a:t>
            </a:r>
            <a:r>
              <a:rPr lang="en-US" sz="4200" i="1" dirty="0" err="1">
                <a:latin typeface="Times New Roman" panose="02020603050405020304" pitchFamily="18" charset="0"/>
                <a:ea typeface="Calibri" panose="020F0502020204030204" pitchFamily="34" charset="0"/>
              </a:rPr>
              <a:t>Pharmacol</a:t>
            </a:r>
            <a:r>
              <a:rPr lang="en-US" sz="4200" dirty="0">
                <a:latin typeface="Times New Roman" panose="02020603050405020304" pitchFamily="18" charset="0"/>
                <a:ea typeface="Calibri" panose="020F0502020204030204" pitchFamily="34" charset="0"/>
              </a:rPr>
              <a:t>. 2011;22(4):354-361. doi:10.1097/FBP.0b013e328348d8b8.</a:t>
            </a:r>
          </a:p>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10. Thiele RH, Rea KM, </a:t>
            </a:r>
            <a:r>
              <a:rPr lang="en-US" sz="4200" dirty="0" err="1">
                <a:latin typeface="Times New Roman" panose="02020603050405020304" pitchFamily="18" charset="0"/>
                <a:ea typeface="Calibri" panose="020F0502020204030204" pitchFamily="34" charset="0"/>
              </a:rPr>
              <a:t>Turrentine</a:t>
            </a:r>
            <a:r>
              <a:rPr lang="en-US" sz="4200" dirty="0">
                <a:latin typeface="Times New Roman" panose="02020603050405020304" pitchFamily="18" charset="0"/>
                <a:ea typeface="Calibri" panose="020F0502020204030204" pitchFamily="34" charset="0"/>
              </a:rPr>
              <a:t> FE, et al. Standardization of Care: Impact of an Enhanced Recovery Protocol on Length of Stay, Complications, and Direct Costs after Colorectal Surgery. </a:t>
            </a:r>
            <a:r>
              <a:rPr lang="en-US" sz="4200" i="1" dirty="0">
                <a:latin typeface="Times New Roman" panose="02020603050405020304" pitchFamily="18" charset="0"/>
                <a:ea typeface="Calibri" panose="020F0502020204030204" pitchFamily="34" charset="0"/>
              </a:rPr>
              <a:t>J Am </a:t>
            </a:r>
            <a:r>
              <a:rPr lang="en-US" sz="4200" i="1" dirty="0" err="1">
                <a:latin typeface="Times New Roman" panose="02020603050405020304" pitchFamily="18" charset="0"/>
                <a:ea typeface="Calibri" panose="020F0502020204030204" pitchFamily="34" charset="0"/>
              </a:rPr>
              <a:t>Coll</a:t>
            </a:r>
            <a:r>
              <a:rPr lang="en-US" sz="4200" i="1" dirty="0">
                <a:latin typeface="Times New Roman" panose="02020603050405020304" pitchFamily="18" charset="0"/>
                <a:ea typeface="Calibri" panose="020F0502020204030204" pitchFamily="34" charset="0"/>
              </a:rPr>
              <a:t> Surg</a:t>
            </a:r>
            <a:r>
              <a:rPr lang="en-US" sz="4200" dirty="0">
                <a:latin typeface="Times New Roman" panose="02020603050405020304" pitchFamily="18" charset="0"/>
                <a:ea typeface="Calibri" panose="020F0502020204030204" pitchFamily="34" charset="0"/>
              </a:rPr>
              <a:t>. 2015;220(4):430-443. doi:10.1016/j.jamcollsurg.2014.12.042.</a:t>
            </a:r>
          </a:p>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11. </a:t>
            </a:r>
            <a:r>
              <a:rPr lang="en-US" sz="4200" dirty="0" err="1">
                <a:latin typeface="Times New Roman" panose="02020603050405020304" pitchFamily="18" charset="0"/>
                <a:ea typeface="Calibri" panose="020F0502020204030204" pitchFamily="34" charset="0"/>
              </a:rPr>
              <a:t>Woller</a:t>
            </a:r>
            <a:r>
              <a:rPr lang="en-US" sz="4200" dirty="0">
                <a:latin typeface="Times New Roman" panose="02020603050405020304" pitchFamily="18" charset="0"/>
                <a:ea typeface="Calibri" panose="020F0502020204030204" pitchFamily="34" charset="0"/>
              </a:rPr>
              <a:t> S a., Hook M a. Opioid administration following spinal cord injury: Implications for pain and locomotor recovery. </a:t>
            </a:r>
            <a:r>
              <a:rPr lang="en-US" sz="4200" i="1" dirty="0" err="1">
                <a:latin typeface="Times New Roman" panose="02020603050405020304" pitchFamily="18" charset="0"/>
                <a:ea typeface="Calibri" panose="020F0502020204030204" pitchFamily="34" charset="0"/>
              </a:rPr>
              <a:t>Exp</a:t>
            </a:r>
            <a:r>
              <a:rPr lang="en-US" sz="4200" i="1" dirty="0">
                <a:latin typeface="Times New Roman" panose="02020603050405020304" pitchFamily="18" charset="0"/>
                <a:ea typeface="Calibri" panose="020F0502020204030204" pitchFamily="34" charset="0"/>
              </a:rPr>
              <a:t> Neurol</a:t>
            </a:r>
            <a:r>
              <a:rPr lang="en-US" sz="4200" dirty="0">
                <a:latin typeface="Times New Roman" panose="02020603050405020304" pitchFamily="18" charset="0"/>
                <a:ea typeface="Calibri" panose="020F0502020204030204" pitchFamily="34" charset="0"/>
              </a:rPr>
              <a:t>. 2013;247:328-341. doi:10.1016/j.expneurol.2013.03.008.</a:t>
            </a:r>
          </a:p>
          <a:p>
            <a:pPr marL="406400" marR="0" indent="-406400">
              <a:lnSpc>
                <a:spcPct val="107000"/>
              </a:lnSpc>
              <a:spcBef>
                <a:spcPts val="0"/>
              </a:spcBef>
              <a:spcAft>
                <a:spcPts val="800"/>
              </a:spcAft>
            </a:pPr>
            <a:r>
              <a:rPr lang="en-US" sz="4200" dirty="0">
                <a:latin typeface="Times New Roman" panose="02020603050405020304" pitchFamily="18" charset="0"/>
                <a:ea typeface="Calibri" panose="020F0502020204030204" pitchFamily="34" charset="0"/>
              </a:rPr>
              <a:t>12. White J a, Tao X, </a:t>
            </a:r>
            <a:r>
              <a:rPr lang="en-US" sz="4200" dirty="0" err="1">
                <a:latin typeface="Times New Roman" panose="02020603050405020304" pitchFamily="18" charset="0"/>
                <a:ea typeface="Calibri" panose="020F0502020204030204" pitchFamily="34" charset="0"/>
              </a:rPr>
              <a:t>Talreja</a:t>
            </a:r>
            <a:r>
              <a:rPr lang="en-US" sz="4200" dirty="0">
                <a:latin typeface="Times New Roman" panose="02020603050405020304" pitchFamily="18" charset="0"/>
                <a:ea typeface="Calibri" panose="020F0502020204030204" pitchFamily="34" charset="0"/>
              </a:rPr>
              <a:t> M, Tower J, </a:t>
            </a:r>
            <a:r>
              <a:rPr lang="en-US" sz="4200" dirty="0" err="1">
                <a:latin typeface="Times New Roman" panose="02020603050405020304" pitchFamily="18" charset="0"/>
                <a:ea typeface="Calibri" panose="020F0502020204030204" pitchFamily="34" charset="0"/>
              </a:rPr>
              <a:t>Bernacki</a:t>
            </a:r>
            <a:r>
              <a:rPr lang="en-US" sz="4200" dirty="0">
                <a:latin typeface="Times New Roman" panose="02020603050405020304" pitchFamily="18" charset="0"/>
                <a:ea typeface="Calibri" panose="020F0502020204030204" pitchFamily="34" charset="0"/>
              </a:rPr>
              <a:t> E. The effect of opioid use on workers’ compensation claim cost in the State of Michigan. </a:t>
            </a:r>
            <a:r>
              <a:rPr lang="en-US" sz="4200" i="1" dirty="0">
                <a:latin typeface="Times New Roman" panose="02020603050405020304" pitchFamily="18" charset="0"/>
                <a:ea typeface="Calibri" panose="020F0502020204030204" pitchFamily="34" charset="0"/>
              </a:rPr>
              <a:t>J </a:t>
            </a:r>
            <a:r>
              <a:rPr lang="en-US" sz="4200" i="1" dirty="0" err="1">
                <a:latin typeface="Times New Roman" panose="02020603050405020304" pitchFamily="18" charset="0"/>
                <a:ea typeface="Calibri" panose="020F0502020204030204" pitchFamily="34" charset="0"/>
              </a:rPr>
              <a:t>Occup</a:t>
            </a:r>
            <a:r>
              <a:rPr lang="en-US" sz="4200" i="1" dirty="0">
                <a:latin typeface="Times New Roman" panose="02020603050405020304" pitchFamily="18" charset="0"/>
                <a:ea typeface="Calibri" panose="020F0502020204030204" pitchFamily="34" charset="0"/>
              </a:rPr>
              <a:t> Environ Med</a:t>
            </a:r>
            <a:r>
              <a:rPr lang="en-US" sz="4200" dirty="0">
                <a:latin typeface="Times New Roman" panose="02020603050405020304" pitchFamily="18" charset="0"/>
                <a:ea typeface="Calibri" panose="020F0502020204030204" pitchFamily="34" charset="0"/>
              </a:rPr>
              <a:t>. 2012;54(8):948-953. doi:10.1097/JOM.0b013e318252249b.</a:t>
            </a:r>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955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76200"/>
            <a:ext cx="7543800" cy="627062"/>
          </a:xfrm>
        </p:spPr>
        <p:txBody>
          <a:bodyPr>
            <a:normAutofit/>
          </a:bodyPr>
          <a:lstStyle/>
          <a:p>
            <a:r>
              <a:rPr lang="en-US" sz="3200" dirty="0"/>
              <a:t>References: </a:t>
            </a:r>
          </a:p>
        </p:txBody>
      </p:sp>
      <p:sp>
        <p:nvSpPr>
          <p:cNvPr id="3" name="Content Placeholder 2"/>
          <p:cNvSpPr>
            <a:spLocks noGrp="1"/>
          </p:cNvSpPr>
          <p:nvPr>
            <p:ph idx="4294967295"/>
          </p:nvPr>
        </p:nvSpPr>
        <p:spPr>
          <a:xfrm>
            <a:off x="304800" y="703262"/>
            <a:ext cx="7543800" cy="4022725"/>
          </a:xfrm>
        </p:spPr>
        <p:txBody>
          <a:bodyPr>
            <a:normAutofit fontScale="25000" lnSpcReduction="20000"/>
          </a:bodyPr>
          <a:lstStyle/>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13. </a:t>
            </a:r>
            <a:r>
              <a:rPr lang="en-US" sz="4400" dirty="0" err="1">
                <a:latin typeface="Times New Roman" panose="02020603050405020304" pitchFamily="18" charset="0"/>
                <a:ea typeface="Calibri" panose="020F0502020204030204" pitchFamily="34" charset="0"/>
              </a:rPr>
              <a:t>Edlund</a:t>
            </a:r>
            <a:r>
              <a:rPr lang="en-US" sz="4400" dirty="0">
                <a:latin typeface="Times New Roman" panose="02020603050405020304" pitchFamily="18" charset="0"/>
                <a:ea typeface="Calibri" panose="020F0502020204030204" pitchFamily="34" charset="0"/>
              </a:rPr>
              <a:t> MJ, Martin BC, Russo JE, Devries A, Braden JB, Sullivan MD. The Role of Opioid Prescription in Incident Opioid Abuse and Dependence Among Individuals With Chronic Noncancer Pain. </a:t>
            </a:r>
            <a:r>
              <a:rPr lang="en-US" sz="4400" i="1" dirty="0" err="1">
                <a:latin typeface="Times New Roman" panose="02020603050405020304" pitchFamily="18" charset="0"/>
                <a:ea typeface="Calibri" panose="020F0502020204030204" pitchFamily="34" charset="0"/>
              </a:rPr>
              <a:t>Clin</a:t>
            </a:r>
            <a:r>
              <a:rPr lang="en-US" sz="4400" i="1" dirty="0">
                <a:latin typeface="Times New Roman" panose="02020603050405020304" pitchFamily="18" charset="0"/>
                <a:ea typeface="Calibri" panose="020F0502020204030204" pitchFamily="34" charset="0"/>
              </a:rPr>
              <a:t> J Pain</a:t>
            </a:r>
            <a:r>
              <a:rPr lang="en-US" sz="4400" dirty="0">
                <a:latin typeface="Times New Roman" panose="02020603050405020304" pitchFamily="18" charset="0"/>
                <a:ea typeface="Calibri" panose="020F0502020204030204" pitchFamily="34" charset="0"/>
              </a:rPr>
              <a:t>. 2014;30(7):557-564.</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14. Chu LF, Clark DJ, Angst MS. Opioid tolerance and hyperalgesia in chronic pain patients after one month of oral morphine therapy: a preliminary prospective study. </a:t>
            </a:r>
            <a:r>
              <a:rPr lang="en-US" sz="4400" i="1" dirty="0">
                <a:latin typeface="Times New Roman" panose="02020603050405020304" pitchFamily="18" charset="0"/>
                <a:ea typeface="Calibri" panose="020F0502020204030204" pitchFamily="34" charset="0"/>
              </a:rPr>
              <a:t>J Pain</a:t>
            </a:r>
            <a:r>
              <a:rPr lang="en-US" sz="4400" dirty="0">
                <a:latin typeface="Times New Roman" panose="02020603050405020304" pitchFamily="18" charset="0"/>
                <a:ea typeface="Calibri" panose="020F0502020204030204" pitchFamily="34" charset="0"/>
              </a:rPr>
              <a:t>. 2006;7(1):43-48. doi:10.1016/j.jpain.2005.08.001.</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15. Webster BS, </a:t>
            </a:r>
            <a:r>
              <a:rPr lang="en-US" sz="4400" dirty="0" err="1">
                <a:latin typeface="Times New Roman" panose="02020603050405020304" pitchFamily="18" charset="0"/>
                <a:ea typeface="Calibri" panose="020F0502020204030204" pitchFamily="34" charset="0"/>
              </a:rPr>
              <a:t>Verma</a:t>
            </a:r>
            <a:r>
              <a:rPr lang="en-US" sz="4400" dirty="0">
                <a:latin typeface="Times New Roman" panose="02020603050405020304" pitchFamily="18" charset="0"/>
                <a:ea typeface="Calibri" panose="020F0502020204030204" pitchFamily="34" charset="0"/>
              </a:rPr>
              <a:t> SK, </a:t>
            </a:r>
            <a:r>
              <a:rPr lang="en-US" sz="4400" dirty="0" err="1">
                <a:latin typeface="Times New Roman" panose="02020603050405020304" pitchFamily="18" charset="0"/>
                <a:ea typeface="Calibri" panose="020F0502020204030204" pitchFamily="34" charset="0"/>
              </a:rPr>
              <a:t>Gatchel</a:t>
            </a:r>
            <a:r>
              <a:rPr lang="en-US" sz="4400" dirty="0">
                <a:latin typeface="Times New Roman" panose="02020603050405020304" pitchFamily="18" charset="0"/>
                <a:ea typeface="Calibri" panose="020F0502020204030204" pitchFamily="34" charset="0"/>
              </a:rPr>
              <a:t> RJ. Relationship between early opioid prescribing for acute occupational low back pain and disability duration, medical costs, subsequent surgery and late opioid use. </a:t>
            </a:r>
            <a:r>
              <a:rPr lang="en-US" sz="4400" i="1" dirty="0">
                <a:latin typeface="Times New Roman" panose="02020603050405020304" pitchFamily="18" charset="0"/>
                <a:ea typeface="Calibri" panose="020F0502020204030204" pitchFamily="34" charset="0"/>
              </a:rPr>
              <a:t>Spine (</a:t>
            </a:r>
            <a:r>
              <a:rPr lang="en-US" sz="4400" i="1" dirty="0" err="1">
                <a:latin typeface="Times New Roman" panose="02020603050405020304" pitchFamily="18" charset="0"/>
                <a:ea typeface="Calibri" panose="020F0502020204030204" pitchFamily="34" charset="0"/>
              </a:rPr>
              <a:t>Phila</a:t>
            </a:r>
            <a:r>
              <a:rPr lang="en-US" sz="4400" i="1" dirty="0">
                <a:latin typeface="Times New Roman" panose="02020603050405020304" pitchFamily="18" charset="0"/>
                <a:ea typeface="Calibri" panose="020F0502020204030204" pitchFamily="34" charset="0"/>
              </a:rPr>
              <a:t> Pa 1976)</a:t>
            </a:r>
            <a:r>
              <a:rPr lang="en-US" sz="4400" dirty="0">
                <a:latin typeface="Times New Roman" panose="02020603050405020304" pitchFamily="18" charset="0"/>
                <a:ea typeface="Calibri" panose="020F0502020204030204" pitchFamily="34" charset="0"/>
              </a:rPr>
              <a:t>. 2007;32(19):2127-2132. doi:10.1097/BRS.0b013e318145a731.</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16. Miller M, Stu ÃT, Azrael D. Opioid Analgesics and the Risk of Fractures in Older Adults with Arthritis. </a:t>
            </a:r>
            <a:r>
              <a:rPr lang="en-US" sz="4400" i="1" dirty="0">
                <a:latin typeface="Times New Roman" panose="02020603050405020304" pitchFamily="18" charset="0"/>
                <a:ea typeface="Calibri" panose="020F0502020204030204" pitchFamily="34" charset="0"/>
              </a:rPr>
              <a:t>J Am </a:t>
            </a:r>
            <a:r>
              <a:rPr lang="en-US" sz="4400" i="1" dirty="0" err="1">
                <a:latin typeface="Times New Roman" panose="02020603050405020304" pitchFamily="18" charset="0"/>
                <a:ea typeface="Calibri" panose="020F0502020204030204" pitchFamily="34" charset="0"/>
              </a:rPr>
              <a:t>Geriatr</a:t>
            </a:r>
            <a:r>
              <a:rPr lang="en-US" sz="4400" i="1" dirty="0">
                <a:latin typeface="Times New Roman" panose="02020603050405020304" pitchFamily="18" charset="0"/>
                <a:ea typeface="Calibri" panose="020F0502020204030204" pitchFamily="34" charset="0"/>
              </a:rPr>
              <a:t> Soc</a:t>
            </a:r>
            <a:r>
              <a:rPr lang="en-US" sz="4400" dirty="0">
                <a:latin typeface="Times New Roman" panose="02020603050405020304" pitchFamily="18" charset="0"/>
                <a:ea typeface="Calibri" panose="020F0502020204030204" pitchFamily="34" charset="0"/>
              </a:rPr>
              <a:t>. 2011;59:430-438. doi:10.1111/j.1532-5415.2011.03318.x.</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17. Ray WA, Chung CP, Murray KT, et al. Prescription of Long-Acting Opioids and Mortality in Patients With Chronic Noncancer Pain. </a:t>
            </a:r>
            <a:r>
              <a:rPr lang="en-US" sz="4400" i="1" dirty="0">
                <a:latin typeface="Times New Roman" panose="02020603050405020304" pitchFamily="18" charset="0"/>
                <a:ea typeface="Calibri" panose="020F0502020204030204" pitchFamily="34" charset="0"/>
              </a:rPr>
              <a:t>JAMA</a:t>
            </a:r>
            <a:r>
              <a:rPr lang="en-US" sz="4400" dirty="0">
                <a:latin typeface="Times New Roman" panose="02020603050405020304" pitchFamily="18" charset="0"/>
                <a:ea typeface="Calibri" panose="020F0502020204030204" pitchFamily="34" charset="0"/>
              </a:rPr>
              <a:t>. 2016;315(22):2415. doi:10.1001/jama.2016.7789.</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18. Solomon DH, </a:t>
            </a:r>
            <a:r>
              <a:rPr lang="en-US" sz="4400" dirty="0" err="1">
                <a:latin typeface="Times New Roman" panose="02020603050405020304" pitchFamily="18" charset="0"/>
                <a:ea typeface="Calibri" panose="020F0502020204030204" pitchFamily="34" charset="0"/>
              </a:rPr>
              <a:t>Rassen</a:t>
            </a:r>
            <a:r>
              <a:rPr lang="en-US" sz="4400" dirty="0">
                <a:latin typeface="Times New Roman" panose="02020603050405020304" pitchFamily="18" charset="0"/>
                <a:ea typeface="Calibri" panose="020F0502020204030204" pitchFamily="34" charset="0"/>
              </a:rPr>
              <a:t> J a, Glynn RJ, Lee J, Levin R, </a:t>
            </a:r>
            <a:r>
              <a:rPr lang="en-US" sz="4400" dirty="0" err="1">
                <a:latin typeface="Times New Roman" panose="02020603050405020304" pitchFamily="18" charset="0"/>
                <a:ea typeface="Calibri" panose="020F0502020204030204" pitchFamily="34" charset="0"/>
              </a:rPr>
              <a:t>Schneeweiss</a:t>
            </a:r>
            <a:r>
              <a:rPr lang="en-US" sz="4400" dirty="0">
                <a:latin typeface="Times New Roman" panose="02020603050405020304" pitchFamily="18" charset="0"/>
                <a:ea typeface="Calibri" panose="020F0502020204030204" pitchFamily="34" charset="0"/>
              </a:rPr>
              <a:t> S. The comparative safety of analgesics in older adults with arthritis. </a:t>
            </a:r>
            <a:r>
              <a:rPr lang="en-US" sz="4400" i="1" dirty="0">
                <a:latin typeface="Times New Roman" panose="02020603050405020304" pitchFamily="18" charset="0"/>
                <a:ea typeface="Calibri" panose="020F0502020204030204" pitchFamily="34" charset="0"/>
              </a:rPr>
              <a:t>Arch Intern Med</a:t>
            </a:r>
            <a:r>
              <a:rPr lang="en-US" sz="4400" dirty="0">
                <a:latin typeface="Times New Roman" panose="02020603050405020304" pitchFamily="18" charset="0"/>
                <a:ea typeface="Calibri" panose="020F0502020204030204" pitchFamily="34" charset="0"/>
              </a:rPr>
              <a:t>. 2010;170(22):1968-1976. doi:10.1001/archinternmed.2010.391.</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19. </a:t>
            </a:r>
            <a:r>
              <a:rPr lang="en-US" sz="4400" dirty="0" err="1">
                <a:latin typeface="Times New Roman" panose="02020603050405020304" pitchFamily="18" charset="0"/>
                <a:ea typeface="Calibri" panose="020F0502020204030204" pitchFamily="34" charset="0"/>
              </a:rPr>
              <a:t>Tenore</a:t>
            </a:r>
            <a:r>
              <a:rPr lang="en-US" sz="4400" dirty="0">
                <a:latin typeface="Times New Roman" panose="02020603050405020304" pitchFamily="18" charset="0"/>
                <a:ea typeface="Calibri" panose="020F0502020204030204" pitchFamily="34" charset="0"/>
              </a:rPr>
              <a:t> PL. Psychotherapeutic benefits of opioid agonist therapy. </a:t>
            </a:r>
            <a:r>
              <a:rPr lang="en-US" sz="4400" i="1" dirty="0">
                <a:latin typeface="Times New Roman" panose="02020603050405020304" pitchFamily="18" charset="0"/>
                <a:ea typeface="Calibri" panose="020F0502020204030204" pitchFamily="34" charset="0"/>
              </a:rPr>
              <a:t>J Addict Dis</a:t>
            </a:r>
            <a:r>
              <a:rPr lang="en-US" sz="4400" dirty="0">
                <a:latin typeface="Times New Roman" panose="02020603050405020304" pitchFamily="18" charset="0"/>
                <a:ea typeface="Calibri" panose="020F0502020204030204" pitchFamily="34" charset="0"/>
              </a:rPr>
              <a:t>. 2008;27(3):49-65. doi:10.1080/10550880802122646.</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20. Younger JW, Chu LF, D’Arcy NT, Trott KE, Jastrzab LE, Mackey SC. Prescription opioid analgesics rapidly change the human brain. </a:t>
            </a:r>
            <a:r>
              <a:rPr lang="en-US" sz="4400" i="1" dirty="0">
                <a:latin typeface="Times New Roman" panose="02020603050405020304" pitchFamily="18" charset="0"/>
                <a:ea typeface="Calibri" panose="020F0502020204030204" pitchFamily="34" charset="0"/>
              </a:rPr>
              <a:t>Pain</a:t>
            </a:r>
            <a:r>
              <a:rPr lang="en-US" sz="4400" dirty="0">
                <a:latin typeface="Times New Roman" panose="02020603050405020304" pitchFamily="18" charset="0"/>
                <a:ea typeface="Calibri" panose="020F0502020204030204" pitchFamily="34" charset="0"/>
              </a:rPr>
              <a:t>. 2011;152(8):1803-1810. doi:10.1016/j.pain.2011.03.028.</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21. Martell B, O’Connor P, Kerns R, et al. Systematic review: opioid treatment for chronic back pain: prevalence, efficacy, and association with addiction. </a:t>
            </a:r>
            <a:r>
              <a:rPr lang="en-US" sz="4400" i="1" dirty="0">
                <a:latin typeface="Times New Roman" panose="02020603050405020304" pitchFamily="18" charset="0"/>
                <a:ea typeface="Calibri" panose="020F0502020204030204" pitchFamily="34" charset="0"/>
              </a:rPr>
              <a:t>Ann Intern Med</a:t>
            </a:r>
            <a:r>
              <a:rPr lang="en-US" sz="4400" dirty="0">
                <a:latin typeface="Times New Roman" panose="02020603050405020304" pitchFamily="18" charset="0"/>
                <a:ea typeface="Calibri" panose="020F0502020204030204" pitchFamily="34" charset="0"/>
              </a:rPr>
              <a:t>. 2007;146(2):116-127. http://annals.org/article.aspx?articleid=732048. Accessed August 9, 2014.</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22. Odgers CL, </a:t>
            </a:r>
            <a:r>
              <a:rPr lang="en-US" sz="4400" dirty="0" err="1">
                <a:latin typeface="Times New Roman" panose="02020603050405020304" pitchFamily="18" charset="0"/>
                <a:ea typeface="Calibri" panose="020F0502020204030204" pitchFamily="34" charset="0"/>
              </a:rPr>
              <a:t>Caspi</a:t>
            </a:r>
            <a:r>
              <a:rPr lang="en-US" sz="4400" dirty="0">
                <a:latin typeface="Times New Roman" panose="02020603050405020304" pitchFamily="18" charset="0"/>
                <a:ea typeface="Calibri" panose="020F0502020204030204" pitchFamily="34" charset="0"/>
              </a:rPr>
              <a:t> A, Nagin DS, et al. Is it important to prevent early exposure to drugs and alcohol among adolescents? </a:t>
            </a:r>
            <a:r>
              <a:rPr lang="en-US" sz="4400" i="1" dirty="0" err="1">
                <a:latin typeface="Times New Roman" panose="02020603050405020304" pitchFamily="18" charset="0"/>
                <a:ea typeface="Calibri" panose="020F0502020204030204" pitchFamily="34" charset="0"/>
              </a:rPr>
              <a:t>Psychol</a:t>
            </a:r>
            <a:r>
              <a:rPr lang="en-US" sz="4400" i="1" dirty="0">
                <a:latin typeface="Times New Roman" panose="02020603050405020304" pitchFamily="18" charset="0"/>
                <a:ea typeface="Calibri" panose="020F0502020204030204" pitchFamily="34" charset="0"/>
              </a:rPr>
              <a:t> Sci</a:t>
            </a:r>
            <a:r>
              <a:rPr lang="en-US" sz="4400" dirty="0">
                <a:latin typeface="Times New Roman" panose="02020603050405020304" pitchFamily="18" charset="0"/>
                <a:ea typeface="Calibri" panose="020F0502020204030204" pitchFamily="34" charset="0"/>
              </a:rPr>
              <a:t>. 2008;19(10):1037-1044. doi:10.1111/j.1467-9280.2008.02196.x.</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23. </a:t>
            </a:r>
            <a:r>
              <a:rPr lang="en-US" sz="4400" dirty="0" err="1">
                <a:latin typeface="Times New Roman" panose="02020603050405020304" pitchFamily="18" charset="0"/>
                <a:ea typeface="Calibri" panose="020F0502020204030204" pitchFamily="34" charset="0"/>
              </a:rPr>
              <a:t>Polunina</a:t>
            </a:r>
            <a:r>
              <a:rPr lang="en-US" sz="4400" dirty="0">
                <a:latin typeface="Times New Roman" panose="02020603050405020304" pitchFamily="18" charset="0"/>
                <a:ea typeface="Calibri" panose="020F0502020204030204" pitchFamily="34" charset="0"/>
              </a:rPr>
              <a:t> AG, </a:t>
            </a:r>
            <a:r>
              <a:rPr lang="en-US" sz="4400" dirty="0" err="1">
                <a:latin typeface="Times New Roman" panose="02020603050405020304" pitchFamily="18" charset="0"/>
                <a:ea typeface="Calibri" panose="020F0502020204030204" pitchFamily="34" charset="0"/>
              </a:rPr>
              <a:t>Bryun</a:t>
            </a:r>
            <a:r>
              <a:rPr lang="en-US" sz="4400" dirty="0">
                <a:latin typeface="Times New Roman" panose="02020603050405020304" pitchFamily="18" charset="0"/>
                <a:ea typeface="Calibri" panose="020F0502020204030204" pitchFamily="34" charset="0"/>
              </a:rPr>
              <a:t> E a. Neuropsychological Functions of μ- and δ-Opioid Systems. </a:t>
            </a:r>
            <a:r>
              <a:rPr lang="en-US" sz="4400" i="1" dirty="0">
                <a:latin typeface="Times New Roman" panose="02020603050405020304" pitchFamily="18" charset="0"/>
                <a:ea typeface="Calibri" panose="020F0502020204030204" pitchFamily="34" charset="0"/>
              </a:rPr>
              <a:t>ISRN Addict</a:t>
            </a:r>
            <a:r>
              <a:rPr lang="en-US" sz="4400" dirty="0">
                <a:latin typeface="Times New Roman" panose="02020603050405020304" pitchFamily="18" charset="0"/>
                <a:ea typeface="Calibri" panose="020F0502020204030204" pitchFamily="34" charset="0"/>
              </a:rPr>
              <a:t>. 2013;2013:1-13. doi:10.1155/2013/674534.</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24. Inagaki TK, Ray LA, Irwin MR, Way BM, </a:t>
            </a:r>
            <a:r>
              <a:rPr lang="en-US" sz="4400" dirty="0" err="1">
                <a:latin typeface="Times New Roman" panose="02020603050405020304" pitchFamily="18" charset="0"/>
                <a:ea typeface="Calibri" panose="020F0502020204030204" pitchFamily="34" charset="0"/>
              </a:rPr>
              <a:t>Eisenberger</a:t>
            </a:r>
            <a:r>
              <a:rPr lang="en-US" sz="4400" dirty="0">
                <a:latin typeface="Times New Roman" panose="02020603050405020304" pitchFamily="18" charset="0"/>
                <a:ea typeface="Calibri" panose="020F0502020204030204" pitchFamily="34" charset="0"/>
              </a:rPr>
              <a:t> NI. Opioids and social bonding: Naltrexone reduces feelings of social connection. </a:t>
            </a:r>
            <a:r>
              <a:rPr lang="en-US" sz="4400" i="1" dirty="0" err="1">
                <a:latin typeface="Times New Roman" panose="02020603050405020304" pitchFamily="18" charset="0"/>
                <a:ea typeface="Calibri" panose="020F0502020204030204" pitchFamily="34" charset="0"/>
              </a:rPr>
              <a:t>Soc</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Cogn</a:t>
            </a:r>
            <a:r>
              <a:rPr lang="en-US" sz="4400" i="1" dirty="0">
                <a:latin typeface="Times New Roman" panose="02020603050405020304" pitchFamily="18" charset="0"/>
                <a:ea typeface="Calibri" panose="020F0502020204030204" pitchFamily="34" charset="0"/>
              </a:rPr>
              <a:t> Affect </a:t>
            </a:r>
            <a:r>
              <a:rPr lang="en-US" sz="4400" i="1" dirty="0" err="1">
                <a:latin typeface="Times New Roman" panose="02020603050405020304" pitchFamily="18" charset="0"/>
                <a:ea typeface="Calibri" panose="020F0502020204030204" pitchFamily="34" charset="0"/>
              </a:rPr>
              <a:t>Neurosci</a:t>
            </a:r>
            <a:r>
              <a:rPr lang="en-US" sz="4400" dirty="0">
                <a:latin typeface="Times New Roman" panose="02020603050405020304" pitchFamily="18" charset="0"/>
                <a:ea typeface="Calibri" panose="020F0502020204030204" pitchFamily="34" charset="0"/>
              </a:rPr>
              <a:t>. 2016;epub ahead:1-8. doi:10.1093/scan/nsw006.</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25. </a:t>
            </a:r>
            <a:r>
              <a:rPr lang="en-US" sz="4400" dirty="0" err="1">
                <a:latin typeface="Times New Roman" panose="02020603050405020304" pitchFamily="18" charset="0"/>
                <a:ea typeface="Calibri" panose="020F0502020204030204" pitchFamily="34" charset="0"/>
              </a:rPr>
              <a:t>Schweiger</a:t>
            </a:r>
            <a:r>
              <a:rPr lang="en-US" sz="4400" dirty="0">
                <a:latin typeface="Times New Roman" panose="02020603050405020304" pitchFamily="18" charset="0"/>
                <a:ea typeface="Calibri" panose="020F0502020204030204" pitchFamily="34" charset="0"/>
              </a:rPr>
              <a:t> D, </a:t>
            </a:r>
            <a:r>
              <a:rPr lang="en-US" sz="4400" dirty="0" err="1">
                <a:latin typeface="Times New Roman" panose="02020603050405020304" pitchFamily="18" charset="0"/>
                <a:ea typeface="Calibri" panose="020F0502020204030204" pitchFamily="34" charset="0"/>
              </a:rPr>
              <a:t>Stemmler</a:t>
            </a:r>
            <a:r>
              <a:rPr lang="en-US" sz="4400" dirty="0">
                <a:latin typeface="Times New Roman" panose="02020603050405020304" pitchFamily="18" charset="0"/>
                <a:ea typeface="Calibri" panose="020F0502020204030204" pitchFamily="34" charset="0"/>
              </a:rPr>
              <a:t> G, </a:t>
            </a:r>
            <a:r>
              <a:rPr lang="en-US" sz="4400" dirty="0" err="1">
                <a:latin typeface="Times New Roman" panose="02020603050405020304" pitchFamily="18" charset="0"/>
                <a:ea typeface="Calibri" panose="020F0502020204030204" pitchFamily="34" charset="0"/>
              </a:rPr>
              <a:t>Burgdorf</a:t>
            </a:r>
            <a:r>
              <a:rPr lang="en-US" sz="4400" dirty="0">
                <a:latin typeface="Times New Roman" panose="02020603050405020304" pitchFamily="18" charset="0"/>
                <a:ea typeface="Calibri" panose="020F0502020204030204" pitchFamily="34" charset="0"/>
              </a:rPr>
              <a:t> C, Wacker J. Opioid receptor blockade and warmth-liking: Effects on interpersonal trust and frontal asymmetry. </a:t>
            </a:r>
            <a:r>
              <a:rPr lang="en-US" sz="4400" i="1" dirty="0" err="1">
                <a:latin typeface="Times New Roman" panose="02020603050405020304" pitchFamily="18" charset="0"/>
                <a:ea typeface="Calibri" panose="020F0502020204030204" pitchFamily="34" charset="0"/>
              </a:rPr>
              <a:t>Soc</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Cogn</a:t>
            </a:r>
            <a:r>
              <a:rPr lang="en-US" sz="4400" i="1" dirty="0">
                <a:latin typeface="Times New Roman" panose="02020603050405020304" pitchFamily="18" charset="0"/>
                <a:ea typeface="Calibri" panose="020F0502020204030204" pitchFamily="34" charset="0"/>
              </a:rPr>
              <a:t> Affect </a:t>
            </a:r>
            <a:r>
              <a:rPr lang="en-US" sz="4400" i="1" dirty="0" err="1">
                <a:latin typeface="Times New Roman" panose="02020603050405020304" pitchFamily="18" charset="0"/>
                <a:ea typeface="Calibri" panose="020F0502020204030204" pitchFamily="34" charset="0"/>
              </a:rPr>
              <a:t>Neurosci</a:t>
            </a:r>
            <a:r>
              <a:rPr lang="en-US" sz="4400" dirty="0">
                <a:latin typeface="Times New Roman" panose="02020603050405020304" pitchFamily="18" charset="0"/>
                <a:ea typeface="Calibri" panose="020F0502020204030204" pitchFamily="34" charset="0"/>
              </a:rPr>
              <a:t>. 2014;9(10):1608-1615. doi:10.1093/scan/nst152.</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26. Teater D. </a:t>
            </a:r>
            <a:r>
              <a:rPr lang="en-US" sz="4400" i="1" dirty="0">
                <a:latin typeface="Times New Roman" panose="02020603050405020304" pitchFamily="18" charset="0"/>
                <a:ea typeface="Calibri" panose="020F0502020204030204" pitchFamily="34" charset="0"/>
              </a:rPr>
              <a:t>Evidence for the Efficacy of Pain Medications</a:t>
            </a:r>
            <a:r>
              <a:rPr lang="en-US" sz="4400" dirty="0">
                <a:latin typeface="Times New Roman" panose="02020603050405020304" pitchFamily="18" charset="0"/>
                <a:ea typeface="Calibri" panose="020F0502020204030204" pitchFamily="34" charset="0"/>
              </a:rPr>
              <a:t>. Itasca, Illinois; 2014. www.nsc.org/painmedevidence.</a:t>
            </a:r>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7968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76200"/>
            <a:ext cx="7543800" cy="627062"/>
          </a:xfrm>
        </p:spPr>
        <p:txBody>
          <a:bodyPr>
            <a:normAutofit/>
          </a:bodyPr>
          <a:lstStyle/>
          <a:p>
            <a:r>
              <a:rPr lang="en-US" sz="3200" dirty="0"/>
              <a:t>References: </a:t>
            </a:r>
          </a:p>
        </p:txBody>
      </p:sp>
      <p:sp>
        <p:nvSpPr>
          <p:cNvPr id="3" name="Content Placeholder 2"/>
          <p:cNvSpPr>
            <a:spLocks noGrp="1"/>
          </p:cNvSpPr>
          <p:nvPr>
            <p:ph idx="4294967295"/>
          </p:nvPr>
        </p:nvSpPr>
        <p:spPr>
          <a:xfrm>
            <a:off x="381000" y="838200"/>
            <a:ext cx="7543800" cy="4022725"/>
          </a:xfrm>
        </p:spPr>
        <p:txBody>
          <a:bodyPr>
            <a:normAutofit fontScale="25000" lnSpcReduction="20000"/>
          </a:bodyPr>
          <a:lstStyle/>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27. Moore RA, Derry S, McQuay HJ, </a:t>
            </a:r>
            <a:r>
              <a:rPr lang="en-US" sz="4400" dirty="0" err="1">
                <a:latin typeface="Times New Roman" panose="02020603050405020304" pitchFamily="18" charset="0"/>
                <a:ea typeface="Calibri" panose="020F0502020204030204" pitchFamily="34" charset="0"/>
              </a:rPr>
              <a:t>Wiffen</a:t>
            </a:r>
            <a:r>
              <a:rPr lang="en-US" sz="4400" dirty="0">
                <a:latin typeface="Times New Roman" panose="02020603050405020304" pitchFamily="18" charset="0"/>
                <a:ea typeface="Calibri" panose="020F0502020204030204" pitchFamily="34" charset="0"/>
              </a:rPr>
              <a:t> PJ. Single dose oral analgesics for acute postoperative pain in adults. </a:t>
            </a:r>
            <a:r>
              <a:rPr lang="en-US" sz="4400" i="1" dirty="0">
                <a:latin typeface="Times New Roman" panose="02020603050405020304" pitchFamily="18" charset="0"/>
                <a:ea typeface="Calibri" panose="020F0502020204030204" pitchFamily="34" charset="0"/>
              </a:rPr>
              <a:t>Cochrane Database </a:t>
            </a:r>
            <a:r>
              <a:rPr lang="en-US" sz="4400" i="1" dirty="0" err="1">
                <a:latin typeface="Times New Roman" panose="02020603050405020304" pitchFamily="18" charset="0"/>
                <a:ea typeface="Calibri" panose="020F0502020204030204" pitchFamily="34" charset="0"/>
              </a:rPr>
              <a:t>Syst</a:t>
            </a:r>
            <a:r>
              <a:rPr lang="en-US" sz="4400" i="1" dirty="0">
                <a:latin typeface="Times New Roman" panose="02020603050405020304" pitchFamily="18" charset="0"/>
                <a:ea typeface="Calibri" panose="020F0502020204030204" pitchFamily="34" charset="0"/>
              </a:rPr>
              <a:t> Rev</a:t>
            </a:r>
            <a:r>
              <a:rPr lang="en-US" sz="4400" dirty="0">
                <a:latin typeface="Times New Roman" panose="02020603050405020304" pitchFamily="18" charset="0"/>
                <a:ea typeface="Calibri" panose="020F0502020204030204" pitchFamily="34" charset="0"/>
              </a:rPr>
              <a:t>. 2011;9(9):CD008659. doi:10.1002/14651858.CD008659.pub2.</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28. </a:t>
            </a:r>
            <a:r>
              <a:rPr lang="en-US" sz="4400" dirty="0" err="1">
                <a:latin typeface="Times New Roman" panose="02020603050405020304" pitchFamily="18" charset="0"/>
                <a:ea typeface="Calibri" panose="020F0502020204030204" pitchFamily="34" charset="0"/>
              </a:rPr>
              <a:t>Holdgate</a:t>
            </a:r>
            <a:r>
              <a:rPr lang="en-US" sz="4400" dirty="0">
                <a:latin typeface="Times New Roman" panose="02020603050405020304" pitchFamily="18" charset="0"/>
                <a:ea typeface="Calibri" panose="020F0502020204030204" pitchFamily="34" charset="0"/>
              </a:rPr>
              <a:t> A, Pollock T. Nonsteroidal anti-inflammatory drugs ( NSAIDs ) versus opioids for acute renal colic. </a:t>
            </a:r>
            <a:r>
              <a:rPr lang="en-US" sz="4400" i="1" dirty="0">
                <a:latin typeface="Times New Roman" panose="02020603050405020304" pitchFamily="18" charset="0"/>
                <a:ea typeface="Calibri" panose="020F0502020204030204" pitchFamily="34" charset="0"/>
              </a:rPr>
              <a:t>Cochrane Database </a:t>
            </a:r>
            <a:r>
              <a:rPr lang="en-US" sz="4400" i="1" dirty="0" err="1">
                <a:latin typeface="Times New Roman" panose="02020603050405020304" pitchFamily="18" charset="0"/>
                <a:ea typeface="Calibri" panose="020F0502020204030204" pitchFamily="34" charset="0"/>
              </a:rPr>
              <a:t>Syst</a:t>
            </a:r>
            <a:r>
              <a:rPr lang="en-US" sz="4400" i="1" dirty="0">
                <a:latin typeface="Times New Roman" panose="02020603050405020304" pitchFamily="18" charset="0"/>
                <a:ea typeface="Calibri" panose="020F0502020204030204" pitchFamily="34" charset="0"/>
              </a:rPr>
              <a:t> Rev</a:t>
            </a:r>
            <a:r>
              <a:rPr lang="en-US" sz="4400" dirty="0">
                <a:latin typeface="Times New Roman" panose="02020603050405020304" pitchFamily="18" charset="0"/>
                <a:ea typeface="Calibri" panose="020F0502020204030204" pitchFamily="34" charset="0"/>
              </a:rPr>
              <a:t>. 2004;(1):Art. No.: CD004137. doi:10.1002/14651858.CD004137.pub3.</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29. </a:t>
            </a:r>
            <a:r>
              <a:rPr lang="en-US" sz="4400" dirty="0" err="1">
                <a:latin typeface="Times New Roman" panose="02020603050405020304" pitchFamily="18" charset="0"/>
                <a:ea typeface="Calibri" panose="020F0502020204030204" pitchFamily="34" charset="0"/>
              </a:rPr>
              <a:t>Kleinert</a:t>
            </a:r>
            <a:r>
              <a:rPr lang="en-US" sz="4400" dirty="0">
                <a:latin typeface="Times New Roman" panose="02020603050405020304" pitchFamily="18" charset="0"/>
                <a:ea typeface="Calibri" panose="020F0502020204030204" pitchFamily="34" charset="0"/>
              </a:rPr>
              <a:t> R, Lange C, </a:t>
            </a:r>
            <a:r>
              <a:rPr lang="en-US" sz="4400" dirty="0" err="1">
                <a:latin typeface="Times New Roman" panose="02020603050405020304" pitchFamily="18" charset="0"/>
                <a:ea typeface="Calibri" panose="020F0502020204030204" pitchFamily="34" charset="0"/>
              </a:rPr>
              <a:t>Steup</a:t>
            </a:r>
            <a:r>
              <a:rPr lang="en-US" sz="4400" dirty="0">
                <a:latin typeface="Times New Roman" panose="02020603050405020304" pitchFamily="18" charset="0"/>
                <a:ea typeface="Calibri" panose="020F0502020204030204" pitchFamily="34" charset="0"/>
              </a:rPr>
              <a:t> A, Black P, Goldberg J, Desjardins P. Single dose analgesic efficacy of tapentadol in postsurgical dental pain: The results of a randomized, double-blind, placebo-controlled study. </a:t>
            </a:r>
            <a:r>
              <a:rPr lang="en-US" sz="4400" i="1" dirty="0" err="1">
                <a:latin typeface="Times New Roman" panose="02020603050405020304" pitchFamily="18" charset="0"/>
                <a:ea typeface="Calibri" panose="020F0502020204030204" pitchFamily="34" charset="0"/>
              </a:rPr>
              <a:t>Anesth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Analg</a:t>
            </a:r>
            <a:r>
              <a:rPr lang="en-US" sz="4400" dirty="0">
                <a:latin typeface="Times New Roman" panose="02020603050405020304" pitchFamily="18" charset="0"/>
                <a:ea typeface="Calibri" panose="020F0502020204030204" pitchFamily="34" charset="0"/>
              </a:rPr>
              <a:t>. 2008;107(6):2048-2055. doi:10.1213/ane.0b013e31818881ca.</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30. Dowell D, Haegerich TM, Chou R. CDC Guideline for Prescribing Opioids for Chronic Pain — United States, 2016. </a:t>
            </a:r>
            <a:r>
              <a:rPr lang="en-US" sz="4400" i="1" dirty="0">
                <a:latin typeface="Times New Roman" panose="02020603050405020304" pitchFamily="18" charset="0"/>
                <a:ea typeface="Calibri" panose="020F0502020204030204" pitchFamily="34" charset="0"/>
              </a:rPr>
              <a:t>MMWR</a:t>
            </a:r>
            <a:r>
              <a:rPr lang="en-US" sz="4400" dirty="0">
                <a:latin typeface="Times New Roman" panose="02020603050405020304" pitchFamily="18" charset="0"/>
                <a:ea typeface="Calibri" panose="020F0502020204030204" pitchFamily="34" charset="0"/>
              </a:rPr>
              <a:t>. 2016;65. doi:10.1001/jama.2016.1464.</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31. Eriksen J, Sjøgren P, Bruera E, Ekholm O, Rasmussen NK. Critical issues on opioids in chronic non-cancer pain: an epidemiological study. </a:t>
            </a:r>
            <a:r>
              <a:rPr lang="en-US" sz="4400" i="1" dirty="0">
                <a:latin typeface="Times New Roman" panose="02020603050405020304" pitchFamily="18" charset="0"/>
                <a:ea typeface="Calibri" panose="020F0502020204030204" pitchFamily="34" charset="0"/>
              </a:rPr>
              <a:t>Pain</a:t>
            </a:r>
            <a:r>
              <a:rPr lang="en-US" sz="4400" dirty="0">
                <a:latin typeface="Times New Roman" panose="02020603050405020304" pitchFamily="18" charset="0"/>
                <a:ea typeface="Calibri" panose="020F0502020204030204" pitchFamily="34" charset="0"/>
              </a:rPr>
              <a:t>. 2006;125(1-2):172-179. doi:10.1016/j.pain.2006.06.009.</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32. </a:t>
            </a:r>
            <a:r>
              <a:rPr lang="en-US" sz="4400" dirty="0" err="1">
                <a:latin typeface="Times New Roman" panose="02020603050405020304" pitchFamily="18" charset="0"/>
                <a:ea typeface="Calibri" panose="020F0502020204030204" pitchFamily="34" charset="0"/>
              </a:rPr>
              <a:t>Afilalo</a:t>
            </a:r>
            <a:r>
              <a:rPr lang="en-US" sz="4400" dirty="0">
                <a:latin typeface="Times New Roman" panose="02020603050405020304" pitchFamily="18" charset="0"/>
                <a:ea typeface="Calibri" panose="020F0502020204030204" pitchFamily="34" charset="0"/>
              </a:rPr>
              <a:t> M, </a:t>
            </a:r>
            <a:r>
              <a:rPr lang="en-US" sz="4400" dirty="0" err="1">
                <a:latin typeface="Times New Roman" panose="02020603050405020304" pitchFamily="18" charset="0"/>
                <a:ea typeface="Calibri" panose="020F0502020204030204" pitchFamily="34" charset="0"/>
              </a:rPr>
              <a:t>Etropolski</a:t>
            </a:r>
            <a:r>
              <a:rPr lang="en-US" sz="4400" dirty="0">
                <a:latin typeface="Times New Roman" panose="02020603050405020304" pitchFamily="18" charset="0"/>
                <a:ea typeface="Calibri" panose="020F0502020204030204" pitchFamily="34" charset="0"/>
              </a:rPr>
              <a:t> MS, </a:t>
            </a:r>
            <a:r>
              <a:rPr lang="en-US" sz="4400" dirty="0" err="1">
                <a:latin typeface="Times New Roman" panose="02020603050405020304" pitchFamily="18" charset="0"/>
                <a:ea typeface="Calibri" panose="020F0502020204030204" pitchFamily="34" charset="0"/>
              </a:rPr>
              <a:t>Kuperwasser</a:t>
            </a:r>
            <a:r>
              <a:rPr lang="en-US" sz="4400" dirty="0">
                <a:latin typeface="Times New Roman" panose="02020603050405020304" pitchFamily="18" charset="0"/>
                <a:ea typeface="Calibri" panose="020F0502020204030204" pitchFamily="34" charset="0"/>
              </a:rPr>
              <a:t> B, et al. Efficacy and Safety of Tapentadol Extended Release Compared with Oxycodone Controlled Release for the Management of Moderate to Severe Chronic Pain Related to Osteoarthritis of the Knee: A Randomized, Double-Blind, Placebo- and Active-Controlled Phase III. </a:t>
            </a:r>
            <a:r>
              <a:rPr lang="en-US" sz="4400" i="1" dirty="0" err="1">
                <a:latin typeface="Times New Roman" panose="02020603050405020304" pitchFamily="18" charset="0"/>
                <a:ea typeface="Calibri" panose="020F0502020204030204" pitchFamily="34" charset="0"/>
              </a:rPr>
              <a:t>Clin</a:t>
            </a:r>
            <a:r>
              <a:rPr lang="en-US" sz="4400" i="1" dirty="0">
                <a:latin typeface="Times New Roman" panose="02020603050405020304" pitchFamily="18" charset="0"/>
                <a:ea typeface="Calibri" panose="020F0502020204030204" pitchFamily="34" charset="0"/>
              </a:rPr>
              <a:t> Drug </a:t>
            </a:r>
            <a:r>
              <a:rPr lang="en-US" sz="4400" i="1" dirty="0" err="1">
                <a:latin typeface="Times New Roman" panose="02020603050405020304" pitchFamily="18" charset="0"/>
                <a:ea typeface="Calibri" panose="020F0502020204030204" pitchFamily="34" charset="0"/>
              </a:rPr>
              <a:t>Investig</a:t>
            </a:r>
            <a:r>
              <a:rPr lang="en-US" sz="4400" dirty="0">
                <a:latin typeface="Times New Roman" panose="02020603050405020304" pitchFamily="18" charset="0"/>
                <a:ea typeface="Calibri" panose="020F0502020204030204" pitchFamily="34" charset="0"/>
              </a:rPr>
              <a:t>. 2010;30(8):489-505. doi:1 [</a:t>
            </a:r>
            <a:r>
              <a:rPr lang="en-US" sz="4400" dirty="0" err="1">
                <a:latin typeface="Times New Roman" panose="02020603050405020304" pitchFamily="18" charset="0"/>
                <a:ea typeface="Calibri" panose="020F0502020204030204" pitchFamily="34" charset="0"/>
              </a:rPr>
              <a:t>pii</a:t>
            </a:r>
            <a:r>
              <a:rPr lang="en-US" sz="4400" dirty="0">
                <a:latin typeface="Times New Roman" panose="02020603050405020304" pitchFamily="18" charset="0"/>
                <a:ea typeface="Calibri" panose="020F0502020204030204" pitchFamily="34" charset="0"/>
              </a:rPr>
              <a:t>]\n10.2165/11533440-000000000-00000.</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33. </a:t>
            </a:r>
            <a:r>
              <a:rPr lang="en-US" sz="4400" dirty="0" err="1">
                <a:latin typeface="Times New Roman" panose="02020603050405020304" pitchFamily="18" charset="0"/>
                <a:ea typeface="Calibri" panose="020F0502020204030204" pitchFamily="34" charset="0"/>
              </a:rPr>
              <a:t>Cherkin</a:t>
            </a:r>
            <a:r>
              <a:rPr lang="en-US" sz="4400" dirty="0">
                <a:latin typeface="Times New Roman" panose="02020603050405020304" pitchFamily="18" charset="0"/>
                <a:ea typeface="Calibri" panose="020F0502020204030204" pitchFamily="34" charset="0"/>
              </a:rPr>
              <a:t> DC, Sherman KJ, </a:t>
            </a:r>
            <a:r>
              <a:rPr lang="en-US" sz="4400" dirty="0" err="1">
                <a:latin typeface="Times New Roman" panose="02020603050405020304" pitchFamily="18" charset="0"/>
                <a:ea typeface="Calibri" panose="020F0502020204030204" pitchFamily="34" charset="0"/>
              </a:rPr>
              <a:t>Balderson</a:t>
            </a:r>
            <a:r>
              <a:rPr lang="en-US" sz="4400" dirty="0">
                <a:latin typeface="Times New Roman" panose="02020603050405020304" pitchFamily="18" charset="0"/>
                <a:ea typeface="Calibri" panose="020F0502020204030204" pitchFamily="34" charset="0"/>
              </a:rPr>
              <a:t> BH, et al. Effect of Mindfulness-Based Stress Reduction vs Cognitive Behavioral Therapy or Usual Care on Back Pain and Functional Limitations in Adults With Chronic Low Back Pain. </a:t>
            </a:r>
            <a:r>
              <a:rPr lang="en-US" sz="4400" i="1" dirty="0">
                <a:latin typeface="Times New Roman" panose="02020603050405020304" pitchFamily="18" charset="0"/>
                <a:ea typeface="Calibri" panose="020F0502020204030204" pitchFamily="34" charset="0"/>
              </a:rPr>
              <a:t>JAMA</a:t>
            </a:r>
            <a:r>
              <a:rPr lang="en-US" sz="4400" dirty="0">
                <a:latin typeface="Times New Roman" panose="02020603050405020304" pitchFamily="18" charset="0"/>
                <a:ea typeface="Calibri" panose="020F0502020204030204" pitchFamily="34" charset="0"/>
              </a:rPr>
              <a:t>. 2016;315(12):1240. doi:10.1001/jama.2016.2323.</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34. </a:t>
            </a:r>
            <a:r>
              <a:rPr lang="en-US" sz="4400" dirty="0" err="1">
                <a:latin typeface="Times New Roman" panose="02020603050405020304" pitchFamily="18" charset="0"/>
                <a:ea typeface="Calibri" panose="020F0502020204030204" pitchFamily="34" charset="0"/>
              </a:rPr>
              <a:t>Krumova</a:t>
            </a:r>
            <a:r>
              <a:rPr lang="en-US" sz="4400" dirty="0">
                <a:latin typeface="Times New Roman" panose="02020603050405020304" pitchFamily="18" charset="0"/>
                <a:ea typeface="Calibri" panose="020F0502020204030204" pitchFamily="34" charset="0"/>
              </a:rPr>
              <a:t> EK, </a:t>
            </a:r>
            <a:r>
              <a:rPr lang="en-US" sz="4400" dirty="0" err="1">
                <a:latin typeface="Times New Roman" panose="02020603050405020304" pitchFamily="18" charset="0"/>
                <a:ea typeface="Calibri" panose="020F0502020204030204" pitchFamily="34" charset="0"/>
              </a:rPr>
              <a:t>Bennemann</a:t>
            </a:r>
            <a:r>
              <a:rPr lang="en-US" sz="4400" dirty="0">
                <a:latin typeface="Times New Roman" panose="02020603050405020304" pitchFamily="18" charset="0"/>
                <a:ea typeface="Calibri" panose="020F0502020204030204" pitchFamily="34" charset="0"/>
              </a:rPr>
              <a:t> P, Kindler D, </a:t>
            </a:r>
            <a:r>
              <a:rPr lang="en-US" sz="4400" dirty="0" err="1">
                <a:latin typeface="Times New Roman" panose="02020603050405020304" pitchFamily="18" charset="0"/>
                <a:ea typeface="Calibri" panose="020F0502020204030204" pitchFamily="34" charset="0"/>
              </a:rPr>
              <a:t>Schwarzer</a:t>
            </a:r>
            <a:r>
              <a:rPr lang="en-US" sz="4400" dirty="0">
                <a:latin typeface="Times New Roman" panose="02020603050405020304" pitchFamily="18" charset="0"/>
                <a:ea typeface="Calibri" panose="020F0502020204030204" pitchFamily="34" charset="0"/>
              </a:rPr>
              <a:t> A, </a:t>
            </a:r>
            <a:r>
              <a:rPr lang="en-US" sz="4400" dirty="0" err="1">
                <a:latin typeface="Times New Roman" panose="02020603050405020304" pitchFamily="18" charset="0"/>
                <a:ea typeface="Calibri" panose="020F0502020204030204" pitchFamily="34" charset="0"/>
              </a:rPr>
              <a:t>Zenz</a:t>
            </a:r>
            <a:r>
              <a:rPr lang="en-US" sz="4400" dirty="0">
                <a:latin typeface="Times New Roman" panose="02020603050405020304" pitchFamily="18" charset="0"/>
                <a:ea typeface="Calibri" panose="020F0502020204030204" pitchFamily="34" charset="0"/>
              </a:rPr>
              <a:t> M, Maier C. Low pain intensity after opioid withdrawal as a first step of a comprehensive pain rehabilitation program predicts long-term nonuse of opioids in chronic noncancer pain. </a:t>
            </a:r>
            <a:r>
              <a:rPr lang="en-US" sz="4400" i="1" dirty="0" err="1">
                <a:latin typeface="Times New Roman" panose="02020603050405020304" pitchFamily="18" charset="0"/>
                <a:ea typeface="Calibri" panose="020F0502020204030204" pitchFamily="34" charset="0"/>
              </a:rPr>
              <a:t>Clin</a:t>
            </a:r>
            <a:r>
              <a:rPr lang="en-US" sz="4400" i="1" dirty="0">
                <a:latin typeface="Times New Roman" panose="02020603050405020304" pitchFamily="18" charset="0"/>
                <a:ea typeface="Calibri" panose="020F0502020204030204" pitchFamily="34" charset="0"/>
              </a:rPr>
              <a:t> J Pain</a:t>
            </a:r>
            <a:r>
              <a:rPr lang="en-US" sz="4400" dirty="0">
                <a:latin typeface="Times New Roman" panose="02020603050405020304" pitchFamily="18" charset="0"/>
                <a:ea typeface="Calibri" panose="020F0502020204030204" pitchFamily="34" charset="0"/>
              </a:rPr>
              <a:t>. 2013;29(9):760-769. doi:10.1097/AJP.0b013e31827c7cf6.</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35. </a:t>
            </a:r>
            <a:r>
              <a:rPr lang="en-US" sz="4400" dirty="0" err="1">
                <a:latin typeface="Times New Roman" panose="02020603050405020304" pitchFamily="18" charset="0"/>
                <a:ea typeface="Calibri" panose="020F0502020204030204" pitchFamily="34" charset="0"/>
              </a:rPr>
              <a:t>Darchuk</a:t>
            </a:r>
            <a:r>
              <a:rPr lang="en-US" sz="4400" dirty="0">
                <a:latin typeface="Times New Roman" panose="02020603050405020304" pitchFamily="18" charset="0"/>
                <a:ea typeface="Calibri" panose="020F0502020204030204" pitchFamily="34" charset="0"/>
              </a:rPr>
              <a:t> KM, Townsend CO, Rome JD, Bruce BK, </a:t>
            </a:r>
            <a:r>
              <a:rPr lang="en-US" sz="4400" dirty="0" err="1">
                <a:latin typeface="Times New Roman" panose="02020603050405020304" pitchFamily="18" charset="0"/>
                <a:ea typeface="Calibri" panose="020F0502020204030204" pitchFamily="34" charset="0"/>
              </a:rPr>
              <a:t>Hooten</a:t>
            </a:r>
            <a:r>
              <a:rPr lang="en-US" sz="4400" dirty="0">
                <a:latin typeface="Times New Roman" panose="02020603050405020304" pitchFamily="18" charset="0"/>
                <a:ea typeface="Calibri" panose="020F0502020204030204" pitchFamily="34" charset="0"/>
              </a:rPr>
              <a:t> WM. Longitudinal treatment outcomes for geriatric patients with chronic non-cancer pain at an interdisciplinary pain rehabilitation program. </a:t>
            </a:r>
            <a:r>
              <a:rPr lang="en-US" sz="4400" i="1" dirty="0">
                <a:latin typeface="Times New Roman" panose="02020603050405020304" pitchFamily="18" charset="0"/>
                <a:ea typeface="Calibri" panose="020F0502020204030204" pitchFamily="34" charset="0"/>
              </a:rPr>
              <a:t>Pain Med</a:t>
            </a:r>
            <a:r>
              <a:rPr lang="en-US" sz="4400" dirty="0">
                <a:latin typeface="Times New Roman" panose="02020603050405020304" pitchFamily="18" charset="0"/>
                <a:ea typeface="Calibri" panose="020F0502020204030204" pitchFamily="34" charset="0"/>
              </a:rPr>
              <a:t>. 2010;11(9):1352-1364. doi:10.1111/j.1526-4637.2010.00937.x.</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36. da Costa B, </a:t>
            </a:r>
            <a:r>
              <a:rPr lang="en-US" sz="4400" dirty="0" err="1">
                <a:latin typeface="Times New Roman" panose="02020603050405020304" pitchFamily="18" charset="0"/>
                <a:ea typeface="Calibri" panose="020F0502020204030204" pitchFamily="34" charset="0"/>
              </a:rPr>
              <a:t>Nüesch</a:t>
            </a:r>
            <a:r>
              <a:rPr lang="en-US" sz="4400" dirty="0">
                <a:latin typeface="Times New Roman" panose="02020603050405020304" pitchFamily="18" charset="0"/>
                <a:ea typeface="Calibri" panose="020F0502020204030204" pitchFamily="34" charset="0"/>
              </a:rPr>
              <a:t> E, Aws R, et al. Oral or transdermal opioids for osteoarthritis of the knee or hip ( Review ) Oral or transdermal opioids for osteoarthritis of the knee or hip. </a:t>
            </a:r>
            <a:r>
              <a:rPr lang="en-US" sz="4400" i="1" dirty="0">
                <a:latin typeface="Times New Roman" panose="02020603050405020304" pitchFamily="18" charset="0"/>
                <a:ea typeface="Calibri" panose="020F0502020204030204" pitchFamily="34" charset="0"/>
              </a:rPr>
              <a:t>Cochrane Database </a:t>
            </a:r>
            <a:r>
              <a:rPr lang="en-US" sz="4400" i="1" dirty="0" err="1">
                <a:latin typeface="Times New Roman" panose="02020603050405020304" pitchFamily="18" charset="0"/>
                <a:ea typeface="Calibri" panose="020F0502020204030204" pitchFamily="34" charset="0"/>
              </a:rPr>
              <a:t>Syst</a:t>
            </a:r>
            <a:r>
              <a:rPr lang="en-US" sz="4400" i="1" dirty="0">
                <a:latin typeface="Times New Roman" panose="02020603050405020304" pitchFamily="18" charset="0"/>
                <a:ea typeface="Calibri" panose="020F0502020204030204" pitchFamily="34" charset="0"/>
              </a:rPr>
              <a:t> Rev</a:t>
            </a:r>
            <a:r>
              <a:rPr lang="en-US" sz="4400" dirty="0">
                <a:latin typeface="Times New Roman" panose="02020603050405020304" pitchFamily="18" charset="0"/>
                <a:ea typeface="Calibri" panose="020F0502020204030204" pitchFamily="34" charset="0"/>
              </a:rPr>
              <a:t>. 2014;(9). doi:10.1002/14651858.CD003115.pub3.Copyright.</a:t>
            </a:r>
          </a:p>
          <a:p>
            <a:pPr marL="406400" marR="0" indent="-406400">
              <a:lnSpc>
                <a:spcPct val="107000"/>
              </a:lnSpc>
              <a:spcBef>
                <a:spcPts val="0"/>
              </a:spcBef>
              <a:spcAft>
                <a:spcPts val="800"/>
              </a:spcAft>
            </a:pPr>
            <a:r>
              <a:rPr lang="en-US" sz="4400" dirty="0">
                <a:latin typeface="Times New Roman" panose="02020603050405020304" pitchFamily="18" charset="0"/>
                <a:ea typeface="Calibri" panose="020F0502020204030204" pitchFamily="34" charset="0"/>
              </a:rPr>
              <a:t>37. Franklin GM. Opioids for chronic noncancer pain: a position paper of the American Academy of Neurology. </a:t>
            </a:r>
            <a:r>
              <a:rPr lang="en-US" sz="4400" i="1" dirty="0">
                <a:latin typeface="Times New Roman" panose="02020603050405020304" pitchFamily="18" charset="0"/>
                <a:ea typeface="Calibri" panose="020F0502020204030204" pitchFamily="34" charset="0"/>
              </a:rPr>
              <a:t>Neurology</a:t>
            </a:r>
            <a:r>
              <a:rPr lang="en-US" sz="4400" dirty="0">
                <a:latin typeface="Times New Roman" panose="02020603050405020304" pitchFamily="18" charset="0"/>
                <a:ea typeface="Calibri" panose="020F0502020204030204" pitchFamily="34" charset="0"/>
              </a:rPr>
              <a:t>. 2014;83(14):1277-1284. doi:10.1212/WNL.0000000000000839.</a:t>
            </a:r>
          </a:p>
          <a:p>
            <a:pPr marL="406400" marR="0" indent="-406400">
              <a:lnSpc>
                <a:spcPct val="107000"/>
              </a:lnSpc>
              <a:spcBef>
                <a:spcPts val="0"/>
              </a:spcBef>
              <a:spcAft>
                <a:spcPts val="800"/>
              </a:spcAft>
            </a:pPr>
            <a:endParaRPr lang="en-US" sz="4400" dirty="0">
              <a:latin typeface="Times New Roman" panose="02020603050405020304" pitchFamily="18" charset="0"/>
              <a:ea typeface="Calibri" panose="020F0502020204030204" pitchFamily="34" charset="0"/>
            </a:endParaRPr>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0468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76200"/>
            <a:ext cx="7543800" cy="627062"/>
          </a:xfrm>
        </p:spPr>
        <p:txBody>
          <a:bodyPr>
            <a:normAutofit/>
          </a:bodyPr>
          <a:lstStyle/>
          <a:p>
            <a:r>
              <a:rPr lang="en-US" sz="3200" dirty="0"/>
              <a:t>References: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613807" y="871122"/>
            <a:ext cx="7418051" cy="5339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Balague</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Mannion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Pellise</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Cedraschi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 Non-specific low back pain. </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Lancet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2012;379(9814):482-491. doi:10.1016/S0140-6736(11)60610-7.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Artus</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van der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Windt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 Jordan KP, Hay EM. Low back pain symptoms show a similar pattern of improvement following a wide range of primary care treatments: A systematic review of randomized clinical trials. </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Rheumatology</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2010;49(12):2346-2356. doi:10.1093/rheumatology/keq245.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Cherkin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DC, Sherman KJ,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Balderson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BH, et al. Effect of Mindfulness-Based Stress Reduction vs Cognitive Behavioral Therapy or Usual Care on Back Pain and Functional Limitations in Adults With Chronic Low Back Pain. </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JAMA</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2016;315(12):1240. doi:10.1001/jama.2016.2323.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Webster BS,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Verma</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SK,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Gatchel</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RJ. Relationship between early opioid prescribing for acute occupational low back pain and disability duration, medical costs, subsequent surgery and late opioid use. </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Spine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Phila</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 1976)</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2007;32(19):2127-2132. doi:10.1097/BRS.0b013e318145a731.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Franklin GM, Stover BD, Turner J a, Fulton-Kehoe D,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Wickizer</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TM. Early opioid prescription and subsequent disability among workers with back injuries: the Disability Risk Identification Study Cohort. </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Spine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Phila</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 1976)</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2008;33(2):199-204. doi:10.1097/BRS.0b013e318160455c.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Edlund</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MJ, Martin BC, Russo JE, Devries A, Braden JB, Sullivan MD. The Role of Opioid Prescription in Incident Opioid Abuse and Dependence Among Individuals With Chronic Noncancer Pain.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Clin</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 Pain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2014;30(7):557-564.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Lee D,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Armaghani</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Archer KR, et al. Preoperative Opioid Use as a Predictor of Adverse Postoperative Self-Reported Outcomes in Patients Undergoing Spine Surgery. </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 Bone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Jt</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Surg</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2014;96(11):e89-e89. doi:10.2106/JBJS.M.00865.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  Shaheed CA, Maher CG, Williams KA, Day R, </a:t>
            </a:r>
            <a:r>
              <a:rPr kumimoji="0" lang="en-US" sz="1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Mclachlan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AJ. Efficacy, Tolerability, and Dose-Dependent Effects of Opioid Analgesics for Low Back Pain A Systematic Review and Meta-analysis. </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JAMA Intern Med</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2016;176(7):958-968. doi:10.1001/jamainternmed.2016.1251.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  Eriksen J, Sjøgren P, Bruera E, Ekholm O, Rasmussen NK. Critical issues on opioids in chronic non-cancer pain: an epidemiological study. </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Pain</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2006;125(1-2):172-179. doi:10.1016/j.pain.2006.06.009.</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Tree>
    <p:extLst>
      <p:ext uri="{BB962C8B-B14F-4D97-AF65-F5344CB8AC3E}">
        <p14:creationId xmlns:p14="http://schemas.microsoft.com/office/powerpoint/2010/main" val="13685473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76200"/>
            <a:ext cx="7543800" cy="627062"/>
          </a:xfrm>
        </p:spPr>
        <p:txBody>
          <a:bodyPr>
            <a:normAutofit/>
          </a:bodyPr>
          <a:lstStyle/>
          <a:p>
            <a:r>
              <a:rPr lang="en-US" sz="3200" dirty="0"/>
              <a:t>References: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613807" y="871122"/>
            <a:ext cx="7418051" cy="6017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Shah A, Hayes CJ, Martin BC. Characteristics of Initial Prescription Episodes and Likelihood of Long-Term Opioid Use — United States, 2006–2015. MMWR Morb Mortal Wkly Rep 2017;66:265–269. DOI: http://dx.doi.org/10.15585/mmwr.mm6610a1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r>
              <a:rPr lang="en-US" sz="1100" dirty="0">
                <a:solidFill>
                  <a:prstClr val="black"/>
                </a:solidFill>
                <a:latin typeface="Times New Roman" panose="02020603050405020304" pitchFamily="18" charset="0"/>
                <a:cs typeface="Times New Roman" panose="02020603050405020304" pitchFamily="18" charset="0"/>
              </a:rPr>
              <a:t>48. Guy, G. P., Zhang, K., Bohm, M. K., </a:t>
            </a:r>
            <a:r>
              <a:rPr lang="en-US" sz="1100" dirty="0" err="1">
                <a:solidFill>
                  <a:prstClr val="black"/>
                </a:solidFill>
                <a:latin typeface="Times New Roman" panose="02020603050405020304" pitchFamily="18" charset="0"/>
                <a:cs typeface="Times New Roman" panose="02020603050405020304" pitchFamily="18" charset="0"/>
              </a:rPr>
              <a:t>Losby</a:t>
            </a:r>
            <a:r>
              <a:rPr lang="en-US" sz="1100" dirty="0">
                <a:solidFill>
                  <a:prstClr val="black"/>
                </a:solidFill>
                <a:latin typeface="Times New Roman" panose="02020603050405020304" pitchFamily="18" charset="0"/>
                <a:cs typeface="Times New Roman" panose="02020603050405020304" pitchFamily="18" charset="0"/>
              </a:rPr>
              <a:t>, J., Lewis, B., Young, R., … Dowell, D. (2017). Vital Signs: Changes in Opioid Prescribing in the United States, 2006–2015. MMWR. Morbidity and Mortality Weekly Report, 66(26), 697–704. https://doi.org/10.15585/mmwr.mm6626a4</a:t>
            </a: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r>
              <a:rPr lang="en-US" sz="1100" dirty="0">
                <a:solidFill>
                  <a:prstClr val="black"/>
                </a:solidFill>
                <a:latin typeface="Times New Roman" panose="02020603050405020304" pitchFamily="18" charset="0"/>
                <a:cs typeface="Times New Roman" panose="02020603050405020304" pitchFamily="18" charset="0"/>
              </a:rPr>
              <a:t>49. </a:t>
            </a:r>
            <a:r>
              <a:rPr lang="en-US" sz="1100" dirty="0" err="1">
                <a:solidFill>
                  <a:prstClr val="black"/>
                </a:solidFill>
                <a:latin typeface="Times New Roman" panose="02020603050405020304" pitchFamily="18" charset="0"/>
                <a:cs typeface="Times New Roman" panose="02020603050405020304" pitchFamily="18" charset="0"/>
              </a:rPr>
              <a:t>Juch</a:t>
            </a:r>
            <a:r>
              <a:rPr lang="en-US" sz="1100" dirty="0">
                <a:solidFill>
                  <a:prstClr val="black"/>
                </a:solidFill>
                <a:latin typeface="Times New Roman" panose="02020603050405020304" pitchFamily="18" charset="0"/>
                <a:cs typeface="Times New Roman" panose="02020603050405020304" pitchFamily="18" charset="0"/>
              </a:rPr>
              <a:t>, J. N. S., Maas, E. T., </a:t>
            </a:r>
            <a:r>
              <a:rPr lang="en-US" sz="1100" dirty="0" err="1">
                <a:solidFill>
                  <a:prstClr val="black"/>
                </a:solidFill>
                <a:latin typeface="Times New Roman" panose="02020603050405020304" pitchFamily="18" charset="0"/>
                <a:cs typeface="Times New Roman" panose="02020603050405020304" pitchFamily="18" charset="0"/>
              </a:rPr>
              <a:t>Ostelo</a:t>
            </a:r>
            <a:r>
              <a:rPr lang="en-US" sz="1100" dirty="0">
                <a:solidFill>
                  <a:prstClr val="black"/>
                </a:solidFill>
                <a:latin typeface="Times New Roman" panose="02020603050405020304" pitchFamily="18" charset="0"/>
                <a:cs typeface="Times New Roman" panose="02020603050405020304" pitchFamily="18" charset="0"/>
              </a:rPr>
              <a:t>, R. W. J. G., </a:t>
            </a:r>
            <a:r>
              <a:rPr lang="en-US" sz="1100" dirty="0" err="1">
                <a:solidFill>
                  <a:prstClr val="black"/>
                </a:solidFill>
                <a:latin typeface="Times New Roman" panose="02020603050405020304" pitchFamily="18" charset="0"/>
                <a:cs typeface="Times New Roman" panose="02020603050405020304" pitchFamily="18" charset="0"/>
              </a:rPr>
              <a:t>Groeneweg</a:t>
            </a:r>
            <a:r>
              <a:rPr lang="en-US" sz="1100" dirty="0">
                <a:solidFill>
                  <a:prstClr val="black"/>
                </a:solidFill>
                <a:latin typeface="Times New Roman" panose="02020603050405020304" pitchFamily="18" charset="0"/>
                <a:cs typeface="Times New Roman" panose="02020603050405020304" pitchFamily="18" charset="0"/>
              </a:rPr>
              <a:t>, J. G., </a:t>
            </a:r>
            <a:r>
              <a:rPr lang="en-US" sz="1100" dirty="0" err="1">
                <a:solidFill>
                  <a:prstClr val="black"/>
                </a:solidFill>
                <a:latin typeface="Times New Roman" panose="02020603050405020304" pitchFamily="18" charset="0"/>
                <a:cs typeface="Times New Roman" panose="02020603050405020304" pitchFamily="18" charset="0"/>
              </a:rPr>
              <a:t>Kallewaard</a:t>
            </a:r>
            <a:r>
              <a:rPr lang="en-US" sz="1100" dirty="0">
                <a:solidFill>
                  <a:prstClr val="black"/>
                </a:solidFill>
                <a:latin typeface="Times New Roman" panose="02020603050405020304" pitchFamily="18" charset="0"/>
                <a:cs typeface="Times New Roman" panose="02020603050405020304" pitchFamily="18" charset="0"/>
              </a:rPr>
              <a:t>, J.-W., </a:t>
            </a:r>
            <a:r>
              <a:rPr lang="en-US" sz="1100" dirty="0" err="1">
                <a:solidFill>
                  <a:prstClr val="black"/>
                </a:solidFill>
                <a:latin typeface="Times New Roman" panose="02020603050405020304" pitchFamily="18" charset="0"/>
                <a:cs typeface="Times New Roman" panose="02020603050405020304" pitchFamily="18" charset="0"/>
              </a:rPr>
              <a:t>Koes</a:t>
            </a:r>
            <a:r>
              <a:rPr lang="en-US" sz="1100" dirty="0">
                <a:solidFill>
                  <a:prstClr val="black"/>
                </a:solidFill>
                <a:latin typeface="Times New Roman" panose="02020603050405020304" pitchFamily="18" charset="0"/>
                <a:cs typeface="Times New Roman" panose="02020603050405020304" pitchFamily="18" charset="0"/>
              </a:rPr>
              <a:t>, B. W., … van </a:t>
            </a:r>
            <a:r>
              <a:rPr lang="en-US" sz="1100" dirty="0" err="1">
                <a:solidFill>
                  <a:prstClr val="black"/>
                </a:solidFill>
                <a:latin typeface="Times New Roman" panose="02020603050405020304" pitchFamily="18" charset="0"/>
                <a:cs typeface="Times New Roman" panose="02020603050405020304" pitchFamily="18" charset="0"/>
              </a:rPr>
              <a:t>Tulder</a:t>
            </a:r>
            <a:r>
              <a:rPr lang="en-US" sz="1100" dirty="0">
                <a:solidFill>
                  <a:prstClr val="black"/>
                </a:solidFill>
                <a:latin typeface="Times New Roman" panose="02020603050405020304" pitchFamily="18" charset="0"/>
                <a:cs typeface="Times New Roman" panose="02020603050405020304" pitchFamily="18" charset="0"/>
              </a:rPr>
              <a:t>, M. W. (2017). Effect of Radiofrequency Denervation on Pain Intensity Among Patients With Chronic Low Back Pain. JAMA, 318(1), 14. https://doi.org/10.1001/jama.2017.7918</a:t>
            </a: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r>
              <a:rPr lang="en-US" sz="1100" dirty="0">
                <a:solidFill>
                  <a:prstClr val="black"/>
                </a:solidFill>
                <a:latin typeface="Times New Roman" panose="02020603050405020304" pitchFamily="18" charset="0"/>
                <a:cs typeface="Times New Roman" panose="02020603050405020304" pitchFamily="18" charset="0"/>
              </a:rPr>
              <a:t>50. Shaw, W. S., </a:t>
            </a:r>
            <a:r>
              <a:rPr lang="en-US" sz="1100" dirty="0" err="1">
                <a:solidFill>
                  <a:prstClr val="black"/>
                </a:solidFill>
                <a:latin typeface="Times New Roman" panose="02020603050405020304" pitchFamily="18" charset="0"/>
                <a:cs typeface="Times New Roman" panose="02020603050405020304" pitchFamily="18" charset="0"/>
              </a:rPr>
              <a:t>Hartvigsen</a:t>
            </a:r>
            <a:r>
              <a:rPr lang="en-US" sz="1100" dirty="0">
                <a:solidFill>
                  <a:prstClr val="black"/>
                </a:solidFill>
                <a:latin typeface="Times New Roman" panose="02020603050405020304" pitchFamily="18" charset="0"/>
                <a:cs typeface="Times New Roman" panose="02020603050405020304" pitchFamily="18" charset="0"/>
              </a:rPr>
              <a:t>, J., </a:t>
            </a:r>
            <a:r>
              <a:rPr lang="en-US" sz="1100" dirty="0" err="1">
                <a:solidFill>
                  <a:prstClr val="black"/>
                </a:solidFill>
                <a:latin typeface="Times New Roman" panose="02020603050405020304" pitchFamily="18" charset="0"/>
                <a:cs typeface="Times New Roman" panose="02020603050405020304" pitchFamily="18" charset="0"/>
              </a:rPr>
              <a:t>Woiszwillo</a:t>
            </a:r>
            <a:r>
              <a:rPr lang="en-US" sz="1100" dirty="0">
                <a:solidFill>
                  <a:prstClr val="black"/>
                </a:solidFill>
                <a:latin typeface="Times New Roman" panose="02020603050405020304" pitchFamily="18" charset="0"/>
                <a:cs typeface="Times New Roman" panose="02020603050405020304" pitchFamily="18" charset="0"/>
              </a:rPr>
              <a:t>, M. J., Linton, S. J., &amp; </a:t>
            </a:r>
            <a:r>
              <a:rPr lang="en-US" sz="1100" dirty="0" err="1">
                <a:solidFill>
                  <a:prstClr val="black"/>
                </a:solidFill>
                <a:latin typeface="Times New Roman" panose="02020603050405020304" pitchFamily="18" charset="0"/>
                <a:cs typeface="Times New Roman" panose="02020603050405020304" pitchFamily="18" charset="0"/>
              </a:rPr>
              <a:t>Reme</a:t>
            </a:r>
            <a:r>
              <a:rPr lang="en-US" sz="1100" dirty="0">
                <a:solidFill>
                  <a:prstClr val="black"/>
                </a:solidFill>
                <a:latin typeface="Times New Roman" panose="02020603050405020304" pitchFamily="18" charset="0"/>
                <a:cs typeface="Times New Roman" panose="02020603050405020304" pitchFamily="18" charset="0"/>
              </a:rPr>
              <a:t>, S. E. (2016). Psychological Distress in Acute Low Back Pain: A Review of Measurement Scales and Levels of Distress Reported in the First 2 Months After Pain Onset. Archives of Physical Medicine and Rehabilitation, 97(9), 1573–1587. https://doi.org/10.1016/j.apmr.2016.02.004</a:t>
            </a: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r>
              <a:rPr lang="en-US" sz="1100" dirty="0">
                <a:solidFill>
                  <a:prstClr val="black"/>
                </a:solidFill>
                <a:latin typeface="Times New Roman" panose="02020603050405020304" pitchFamily="18" charset="0"/>
                <a:cs typeface="Times New Roman" panose="02020603050405020304" pitchFamily="18" charset="0"/>
              </a:rPr>
              <a:t>51. Derry, C., Derry, S., &amp; Moore, R. (2013). Single dose oral ibuprofen plus paracetamol ( acetaminophen ) for acute postoperative pain ( Review ). Cochrane Database of Systemic Reviews, (6). https://doi.org/10.1002/14651858.CD010210.pub2</a:t>
            </a: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r>
              <a:rPr lang="en-US" sz="1100" dirty="0">
                <a:solidFill>
                  <a:prstClr val="black"/>
                </a:solidFill>
                <a:latin typeface="Times New Roman" panose="02020603050405020304" pitchFamily="18" charset="0"/>
                <a:cs typeface="Times New Roman" panose="02020603050405020304" pitchFamily="18" charset="0"/>
              </a:rPr>
              <a:t>52. Thiele, R. H., Rea, K. M., </a:t>
            </a:r>
            <a:r>
              <a:rPr lang="en-US" sz="1100" dirty="0" err="1">
                <a:solidFill>
                  <a:prstClr val="black"/>
                </a:solidFill>
                <a:latin typeface="Times New Roman" panose="02020603050405020304" pitchFamily="18" charset="0"/>
                <a:cs typeface="Times New Roman" panose="02020603050405020304" pitchFamily="18" charset="0"/>
              </a:rPr>
              <a:t>Turrentine</a:t>
            </a:r>
            <a:r>
              <a:rPr lang="en-US" sz="1100" dirty="0">
                <a:solidFill>
                  <a:prstClr val="black"/>
                </a:solidFill>
                <a:latin typeface="Times New Roman" panose="02020603050405020304" pitchFamily="18" charset="0"/>
                <a:cs typeface="Times New Roman" panose="02020603050405020304" pitchFamily="18" charset="0"/>
              </a:rPr>
              <a:t>, F. E., Friel, C. M., </a:t>
            </a:r>
            <a:r>
              <a:rPr lang="en-US" sz="1100" dirty="0" err="1">
                <a:solidFill>
                  <a:prstClr val="black"/>
                </a:solidFill>
                <a:latin typeface="Times New Roman" panose="02020603050405020304" pitchFamily="18" charset="0"/>
                <a:cs typeface="Times New Roman" panose="02020603050405020304" pitchFamily="18" charset="0"/>
              </a:rPr>
              <a:t>Hassinger</a:t>
            </a:r>
            <a:r>
              <a:rPr lang="en-US" sz="1100" dirty="0">
                <a:solidFill>
                  <a:prstClr val="black"/>
                </a:solidFill>
                <a:latin typeface="Times New Roman" panose="02020603050405020304" pitchFamily="18" charset="0"/>
                <a:cs typeface="Times New Roman" panose="02020603050405020304" pitchFamily="18" charset="0"/>
              </a:rPr>
              <a:t>, T. E., </a:t>
            </a:r>
            <a:r>
              <a:rPr lang="en-US" sz="1100" dirty="0" err="1">
                <a:solidFill>
                  <a:prstClr val="black"/>
                </a:solidFill>
                <a:latin typeface="Times New Roman" panose="02020603050405020304" pitchFamily="18" charset="0"/>
                <a:cs typeface="Times New Roman" panose="02020603050405020304" pitchFamily="18" charset="0"/>
              </a:rPr>
              <a:t>Goudreau</a:t>
            </a:r>
            <a:r>
              <a:rPr lang="en-US" sz="1100" dirty="0">
                <a:solidFill>
                  <a:prstClr val="black"/>
                </a:solidFill>
                <a:latin typeface="Times New Roman" panose="02020603050405020304" pitchFamily="18" charset="0"/>
                <a:cs typeface="Times New Roman" panose="02020603050405020304" pitchFamily="18" charset="0"/>
              </a:rPr>
              <a:t>, B. J., … McMurry, T. L. (2015). Standardization of Care: Impact of an Enhanced Recovery Protocol on Length of Stay, Complications, and Direct Costs after Colorectal Surgery. Journal of the American College of Surgeons, 220(4), 430–443. http://doi.org/10.1016/j.jamcollsurg.2014.12.042</a:t>
            </a: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r>
              <a:rPr lang="en-US" sz="1100" dirty="0">
                <a:solidFill>
                  <a:prstClr val="black"/>
                </a:solidFill>
                <a:latin typeface="Times New Roman" panose="02020603050405020304" pitchFamily="18" charset="0"/>
                <a:cs typeface="Times New Roman" panose="02020603050405020304" pitchFamily="18" charset="0"/>
              </a:rPr>
              <a:t>53. Davis, M. A., Lin, L. A., Liu, H., &amp; Sites, B. D. (2017). Prescription Opioid Use among Adults with Mental Health Disorders in the United States. The Journal of the American Board of Family Medicine, 30(4), 407–417. https://doi.org/10.3122/jabfm.2017.04.170112</a:t>
            </a: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Tree>
    <p:extLst>
      <p:ext uri="{BB962C8B-B14F-4D97-AF65-F5344CB8AC3E}">
        <p14:creationId xmlns:p14="http://schemas.microsoft.com/office/powerpoint/2010/main" val="38662500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76200"/>
            <a:ext cx="7543800" cy="627062"/>
          </a:xfrm>
        </p:spPr>
        <p:txBody>
          <a:bodyPr>
            <a:normAutofit/>
          </a:bodyPr>
          <a:lstStyle/>
          <a:p>
            <a:r>
              <a:rPr lang="en-US" sz="3200" dirty="0"/>
              <a:t>References: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613807" y="871122"/>
            <a:ext cx="7418051" cy="769441"/>
          </a:xfrm>
          <a:prstGeom prst="rect">
            <a:avLst/>
          </a:prstGeom>
          <a:noFill/>
        </p:spPr>
        <p:txBody>
          <a:bodyPr wrap="square" rtlCol="0">
            <a:spAutoFit/>
          </a:bodyPr>
          <a:lstStyle/>
          <a:p>
            <a:pPr lvl="0" defTabSz="914400">
              <a:defRPr/>
            </a:pPr>
            <a:r>
              <a:rPr lang="en-US" sz="1100" dirty="0">
                <a:solidFill>
                  <a:prstClr val="black"/>
                </a:solidFill>
                <a:latin typeface="Times New Roman" panose="02020603050405020304" pitchFamily="18" charset="0"/>
                <a:cs typeface="Times New Roman" panose="02020603050405020304" pitchFamily="18" charset="0"/>
              </a:rPr>
              <a:t>65. Strang, J., </a:t>
            </a:r>
            <a:r>
              <a:rPr lang="en-US" sz="1100" dirty="0" err="1">
                <a:solidFill>
                  <a:prstClr val="black"/>
                </a:solidFill>
                <a:latin typeface="Times New Roman" panose="02020603050405020304" pitchFamily="18" charset="0"/>
                <a:cs typeface="Times New Roman" panose="02020603050405020304" pitchFamily="18" charset="0"/>
              </a:rPr>
              <a:t>McCambridge</a:t>
            </a:r>
            <a:r>
              <a:rPr lang="en-US" sz="1100" dirty="0">
                <a:solidFill>
                  <a:prstClr val="black"/>
                </a:solidFill>
                <a:latin typeface="Times New Roman" panose="02020603050405020304" pitchFamily="18" charset="0"/>
                <a:cs typeface="Times New Roman" panose="02020603050405020304" pitchFamily="18" charset="0"/>
              </a:rPr>
              <a:t>, J., Best, D., Beswick, T., Bearn, J., Rees, S., &amp; </a:t>
            </a:r>
            <a:r>
              <a:rPr lang="en-US" sz="1100" dirty="0" err="1">
                <a:solidFill>
                  <a:prstClr val="black"/>
                </a:solidFill>
                <a:latin typeface="Times New Roman" panose="02020603050405020304" pitchFamily="18" charset="0"/>
                <a:cs typeface="Times New Roman" panose="02020603050405020304" pitchFamily="18" charset="0"/>
              </a:rPr>
              <a:t>Gossop</a:t>
            </a:r>
            <a:r>
              <a:rPr lang="en-US" sz="1100" dirty="0">
                <a:solidFill>
                  <a:prstClr val="black"/>
                </a:solidFill>
                <a:latin typeface="Times New Roman" panose="02020603050405020304" pitchFamily="18" charset="0"/>
                <a:cs typeface="Times New Roman" panose="02020603050405020304" pitchFamily="18" charset="0"/>
              </a:rPr>
              <a:t>, M. (2003). Loss of tolerance and overdose mortality after inpatient opiate detoxification: follow up study. BMJ, 326(7396), 959–960. https://doi.org/10.1136/bmj.326.7396.959</a:t>
            </a:r>
          </a:p>
          <a:p>
            <a:pPr lvl="0" defTabSz="914400">
              <a:defRPr/>
            </a:pPr>
            <a:endParaRPr lang="en-US" sz="1100" dirty="0">
              <a:solidFill>
                <a:prstClr val="black"/>
              </a:solidFill>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Tree>
    <p:extLst>
      <p:ext uri="{BB962C8B-B14F-4D97-AF65-F5344CB8AC3E}">
        <p14:creationId xmlns:p14="http://schemas.microsoft.com/office/powerpoint/2010/main" val="3799694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942C4C-C585-49BF-89AF-2F2153A3AD7D}"/>
              </a:ext>
            </a:extLst>
          </p:cNvPr>
          <p:cNvSpPr>
            <a:spLocks noGrp="1"/>
          </p:cNvSpPr>
          <p:nvPr>
            <p:ph type="title"/>
          </p:nvPr>
        </p:nvSpPr>
        <p:spPr/>
        <p:txBody>
          <a:bodyPr/>
          <a:lstStyle/>
          <a:p>
            <a:r>
              <a:rPr lang="en-US" dirty="0"/>
              <a:t>2014 to </a:t>
            </a:r>
            <a:r>
              <a:rPr lang="en-US" dirty="0">
                <a:solidFill>
                  <a:srgbClr val="FF0000"/>
                </a:solidFill>
              </a:rPr>
              <a:t>2017</a:t>
            </a:r>
          </a:p>
        </p:txBody>
      </p:sp>
      <p:sp>
        <p:nvSpPr>
          <p:cNvPr id="5" name="Content Placeholder 4">
            <a:extLst>
              <a:ext uri="{FF2B5EF4-FFF2-40B4-BE49-F238E27FC236}">
                <a16:creationId xmlns:a16="http://schemas.microsoft.com/office/drawing/2014/main" id="{558AC19C-B591-40FE-B7AD-63DA7B42EB96}"/>
              </a:ext>
            </a:extLst>
          </p:cNvPr>
          <p:cNvSpPr>
            <a:spLocks noGrp="1"/>
          </p:cNvSpPr>
          <p:nvPr>
            <p:ph idx="1"/>
          </p:nvPr>
        </p:nvSpPr>
        <p:spPr>
          <a:xfrm>
            <a:off x="822959" y="1986246"/>
            <a:ext cx="7863841" cy="3882848"/>
          </a:xfrm>
        </p:spPr>
        <p:txBody>
          <a:bodyPr>
            <a:normAutofit/>
          </a:bodyPr>
          <a:lstStyle/>
          <a:p>
            <a:r>
              <a:rPr lang="en-US" sz="2400" dirty="0"/>
              <a:t>U.S. life expectancy decreased 3 years in a row. </a:t>
            </a:r>
          </a:p>
          <a:p>
            <a:r>
              <a:rPr lang="en-US" sz="2400" dirty="0"/>
              <a:t>All driven by opioid overdoses! </a:t>
            </a:r>
          </a:p>
        </p:txBody>
      </p:sp>
      <p:sp>
        <p:nvSpPr>
          <p:cNvPr id="2" name="Footer Placeholder 1">
            <a:extLst>
              <a:ext uri="{FF2B5EF4-FFF2-40B4-BE49-F238E27FC236}">
                <a16:creationId xmlns:a16="http://schemas.microsoft.com/office/drawing/2014/main" id="{4E402E1A-AD69-4DA6-AC20-9052B1F48479}"/>
              </a:ext>
            </a:extLst>
          </p:cNvPr>
          <p:cNvSpPr>
            <a:spLocks noGrp="1"/>
          </p:cNvSpPr>
          <p:nvPr>
            <p:ph type="ftr" sz="quarter" idx="11"/>
          </p:nvPr>
        </p:nvSpPr>
        <p:spPr/>
        <p:txBody>
          <a:bodyPr/>
          <a:lstStyle/>
          <a:p>
            <a:r>
              <a:rPr lang="en-US"/>
              <a:t>TEATER HEALTH SOLUTIONS</a:t>
            </a:r>
            <a:endParaRPr lang="en-US" dirty="0"/>
          </a:p>
        </p:txBody>
      </p:sp>
      <p:sp>
        <p:nvSpPr>
          <p:cNvPr id="3" name="Slide Number Placeholder 2">
            <a:extLst>
              <a:ext uri="{FF2B5EF4-FFF2-40B4-BE49-F238E27FC236}">
                <a16:creationId xmlns:a16="http://schemas.microsoft.com/office/drawing/2014/main" id="{B2F5A973-6771-46BB-A78A-857C749EC392}"/>
              </a:ext>
            </a:extLst>
          </p:cNvPr>
          <p:cNvSpPr>
            <a:spLocks noGrp="1"/>
          </p:cNvSpPr>
          <p:nvPr>
            <p:ph type="sldNum" sz="quarter" idx="12"/>
          </p:nvPr>
        </p:nvSpPr>
        <p:spPr/>
        <p:txBody>
          <a:bodyPr/>
          <a:lstStyle/>
          <a:p>
            <a:fld id="{21D238E1-1ACC-402D-A297-A6F263CC65FA}" type="slidenum">
              <a:rPr lang="en-US" smtClean="0"/>
              <a:pPr/>
              <a:t>8</a:t>
            </a:fld>
            <a:endParaRPr lang="en-US"/>
          </a:p>
        </p:txBody>
      </p:sp>
    </p:spTree>
    <p:extLst>
      <p:ext uri="{BB962C8B-B14F-4D97-AF65-F5344CB8AC3E}">
        <p14:creationId xmlns:p14="http://schemas.microsoft.com/office/powerpoint/2010/main" val="147887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a:t>
            </a:r>
            <a:r>
              <a:rPr lang="en-US" u="sng" dirty="0"/>
              <a:t>key</a:t>
            </a:r>
            <a:r>
              <a:rPr lang="en-US" dirty="0"/>
              <a:t> concepts:</a:t>
            </a:r>
          </a:p>
        </p:txBody>
      </p:sp>
      <p:sp>
        <p:nvSpPr>
          <p:cNvPr id="3" name="Content Placeholder 2"/>
          <p:cNvSpPr>
            <a:spLocks noGrp="1"/>
          </p:cNvSpPr>
          <p:nvPr>
            <p:ph idx="1"/>
          </p:nvPr>
        </p:nvSpPr>
        <p:spPr>
          <a:xfrm>
            <a:off x="822959" y="1944415"/>
            <a:ext cx="7543801" cy="4219902"/>
          </a:xfrm>
        </p:spPr>
        <p:txBody>
          <a:bodyPr>
            <a:normAutofit/>
          </a:bodyPr>
          <a:lstStyle/>
          <a:p>
            <a:pPr marL="0" indent="0">
              <a:buNone/>
            </a:pPr>
            <a:r>
              <a:rPr lang="en-US" sz="3200" dirty="0"/>
              <a:t>Prescribers (and the public):</a:t>
            </a:r>
          </a:p>
          <a:p>
            <a:pPr marL="514350" indent="-514350">
              <a:buFont typeface="+mj-lt"/>
              <a:buAutoNum type="arabicPeriod"/>
            </a:pPr>
            <a:r>
              <a:rPr lang="en-US" sz="3200" dirty="0"/>
              <a:t>Don’t understand pain.</a:t>
            </a:r>
          </a:p>
          <a:p>
            <a:pPr marL="514350" indent="-514350">
              <a:buFont typeface="+mj-lt"/>
              <a:buAutoNum type="arabicPeriod"/>
            </a:pPr>
            <a:r>
              <a:rPr lang="en-US" sz="3200" dirty="0"/>
              <a:t>Don’t understand opioids.</a:t>
            </a:r>
          </a:p>
          <a:p>
            <a:pPr marL="514350" indent="-514350">
              <a:buFont typeface="+mj-lt"/>
              <a:buAutoNum type="arabicPeriod"/>
            </a:pPr>
            <a:r>
              <a:rPr lang="en-US" sz="3200" dirty="0"/>
              <a:t>Don’t understand addiction.</a:t>
            </a:r>
          </a:p>
          <a:p>
            <a:pPr marL="0" indent="0">
              <a:buNone/>
            </a:pPr>
            <a:endParaRPr lang="en-US" sz="3200"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TEATER HEALTH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38E1-1ACC-402D-A297-A6F263CC65FA}"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99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2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29937</TotalTime>
  <Words>5386</Words>
  <Application>Microsoft Office PowerPoint</Application>
  <PresentationFormat>On-screen Show (4:3)</PresentationFormat>
  <Paragraphs>514</Paragraphs>
  <Slides>79</Slides>
  <Notes>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79</vt:i4>
      </vt:variant>
    </vt:vector>
  </HeadingPairs>
  <TitlesOfParts>
    <vt:vector size="91" baseType="lpstr">
      <vt:lpstr>MS PGothic</vt:lpstr>
      <vt:lpstr>MS PGothic</vt:lpstr>
      <vt:lpstr>Adobe Garamond Pro</vt:lpstr>
      <vt:lpstr>Adobe Garamond Pro Bold</vt:lpstr>
      <vt:lpstr>Arial</vt:lpstr>
      <vt:lpstr>Calibri</vt:lpstr>
      <vt:lpstr>Calibri Light</vt:lpstr>
      <vt:lpstr>Helvetica</vt:lpstr>
      <vt:lpstr>Times New Roman</vt:lpstr>
      <vt:lpstr>Retrospect</vt:lpstr>
      <vt:lpstr>1_Retrospect</vt:lpstr>
      <vt:lpstr>2_Retrospect</vt:lpstr>
      <vt:lpstr>Opioids, Pain, and Addiction  CDC, NACCHO, NaRCAD April 10, 2019</vt:lpstr>
      <vt:lpstr>Disclosure</vt:lpstr>
      <vt:lpstr>Common quote:</vt:lpstr>
      <vt:lpstr>Opioid facts</vt:lpstr>
      <vt:lpstr>Opioid increase</vt:lpstr>
      <vt:lpstr>Rates of opioid overdose deaths, sales and treatment admissions, US, 1999-2010.7</vt:lpstr>
      <vt:lpstr>The State of US Health5 Years lived with disability (in thousands)</vt:lpstr>
      <vt:lpstr>2014 to 2017</vt:lpstr>
      <vt:lpstr>Three key concepts:</vt:lpstr>
      <vt:lpstr>PAIN</vt:lpstr>
      <vt:lpstr>PowerPoint Presentation</vt:lpstr>
      <vt:lpstr>PowerPoint Presentation</vt:lpstr>
      <vt:lpstr>Pain</vt:lpstr>
      <vt:lpstr>PowerPoint Presentation</vt:lpstr>
      <vt:lpstr>Important fact: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Pain pathways</vt:lpstr>
      <vt:lpstr>Pain pathways</vt:lpstr>
      <vt:lpstr>Central sensitization</vt:lpstr>
      <vt:lpstr>PowerPoint Presentation</vt:lpstr>
      <vt:lpstr>PowerPoint Presentation</vt:lpstr>
      <vt:lpstr>Central Sensitization Syndromes</vt:lpstr>
      <vt:lpstr>Radiofrequency denervation49</vt:lpstr>
      <vt:lpstr>OPIOIDS</vt:lpstr>
      <vt:lpstr>PowerPoint Presentation</vt:lpstr>
      <vt:lpstr>PowerPoint Presentation</vt:lpstr>
      <vt:lpstr>This is dopamine…</vt:lpstr>
      <vt:lpstr>All addictive substances stimulate dopamine</vt:lpstr>
      <vt:lpstr>Opioids are different…</vt:lpstr>
      <vt:lpstr>Opioid receptors and endorphins</vt:lpstr>
      <vt:lpstr>Primary purpose:</vt:lpstr>
      <vt:lpstr>PowerPoint Presentation</vt:lpstr>
      <vt:lpstr>The “Dorothy Reaction”</vt:lpstr>
      <vt:lpstr>Opioids given for pain may cause the “Dorothy Reaction” and:</vt:lpstr>
      <vt:lpstr>Opioids and Central Sensitization</vt:lpstr>
      <vt:lpstr>Addiction</vt:lpstr>
      <vt:lpstr>Acute rx leads to long-term use47</vt:lpstr>
      <vt:lpstr>PowerPoint Presentation</vt:lpstr>
      <vt:lpstr>Adolescents and young adults who received a dental opioid rx</vt:lpstr>
      <vt:lpstr>Treating Pain</vt:lpstr>
      <vt:lpstr>PowerPoint Presentation</vt:lpstr>
      <vt:lpstr>ERAS outcomes</vt:lpstr>
      <vt:lpstr>Renal colic</vt:lpstr>
      <vt:lpstr>PowerPoint Presentation</vt:lpstr>
      <vt:lpstr>Acute pain conclusion:</vt:lpstr>
      <vt:lpstr>Chronic pain</vt:lpstr>
      <vt:lpstr>Chronic pain</vt:lpstr>
      <vt:lpstr>Treatment of chronic pain</vt:lpstr>
      <vt:lpstr>PowerPoint Presentation</vt:lpstr>
      <vt:lpstr>PowerPoint Presentation</vt:lpstr>
      <vt:lpstr>CDC Guidelines</vt:lpstr>
      <vt:lpstr>VA/DOD Guidelines 2017</vt:lpstr>
      <vt:lpstr>When are opioids definitely indicated?</vt:lpstr>
      <vt:lpstr>Tapering – why taper?</vt:lpstr>
      <vt:lpstr>Tapering opioids</vt:lpstr>
      <vt:lpstr>Darnall Study details</vt:lpstr>
      <vt:lpstr>PowerPoint Presentation</vt:lpstr>
      <vt:lpstr>Opioid withdrawal</vt:lpstr>
      <vt:lpstr>Weaning protocols</vt:lpstr>
      <vt:lpstr>Weaning protocols</vt:lpstr>
      <vt:lpstr>Problematic withdrawal sxs:</vt:lpstr>
      <vt:lpstr>Buprenorphine for pain</vt:lpstr>
      <vt:lpstr>Potential key messages</vt:lpstr>
      <vt:lpstr>  </vt:lpstr>
      <vt:lpstr>PowerPoint Presentation</vt:lpstr>
      <vt:lpstr>References: </vt:lpstr>
      <vt:lpstr>References: </vt:lpstr>
      <vt:lpstr>References: </vt:lpstr>
      <vt:lpstr>References: </vt:lpstr>
      <vt:lpstr>References: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Teater</dc:creator>
  <cp:lastModifiedBy>Arrington, Kayland</cp:lastModifiedBy>
  <cp:revision>184</cp:revision>
  <cp:lastPrinted>2017-08-23T22:12:16Z</cp:lastPrinted>
  <dcterms:created xsi:type="dcterms:W3CDTF">2017-05-30T21:46:33Z</dcterms:created>
  <dcterms:modified xsi:type="dcterms:W3CDTF">2019-04-19T16:20:35Z</dcterms:modified>
</cp:coreProperties>
</file>