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39"/>
  </p:notesMasterIdLst>
  <p:handoutMasterIdLst>
    <p:handoutMasterId r:id="rId40"/>
  </p:handoutMasterIdLst>
  <p:sldIdLst>
    <p:sldId id="257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9" r:id="rId10"/>
    <p:sldId id="350" r:id="rId11"/>
    <p:sldId id="361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70" r:id="rId21"/>
    <p:sldId id="359" r:id="rId22"/>
    <p:sldId id="346" r:id="rId23"/>
    <p:sldId id="347" r:id="rId24"/>
    <p:sldId id="368" r:id="rId25"/>
    <p:sldId id="369" r:id="rId26"/>
    <p:sldId id="335" r:id="rId27"/>
    <p:sldId id="329" r:id="rId28"/>
    <p:sldId id="322" r:id="rId29"/>
    <p:sldId id="323" r:id="rId30"/>
    <p:sldId id="324" r:id="rId31"/>
    <p:sldId id="367" r:id="rId32"/>
    <p:sldId id="366" r:id="rId33"/>
    <p:sldId id="364" r:id="rId34"/>
    <p:sldId id="365" r:id="rId35"/>
    <p:sldId id="363" r:id="rId36"/>
    <p:sldId id="325" r:id="rId37"/>
    <p:sldId id="362" r:id="rId38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Farrell" initials="S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46D2"/>
    <a:srgbClr val="00009B"/>
    <a:srgbClr val="1E46AA"/>
    <a:srgbClr val="163B8E"/>
    <a:srgbClr val="1A47AA"/>
    <a:srgbClr val="272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52" autoAdjust="0"/>
    <p:restoredTop sz="86417" autoAdjust="0"/>
  </p:normalViewPr>
  <p:slideViewPr>
    <p:cSldViewPr>
      <p:cViewPr>
        <p:scale>
          <a:sx n="74" d="100"/>
          <a:sy n="74" d="100"/>
        </p:scale>
        <p:origin x="-2008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64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commentAuthors" Target="commentAuthors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35FB2-0366-4DBC-A340-14D1B615DC11}" type="doc">
      <dgm:prSet loTypeId="urn:microsoft.com/office/officeart/2005/8/layout/hProcess9" loCatId="process" qsTypeId="urn:microsoft.com/office/officeart/2005/8/quickstyle/simple2" qsCatId="simple" csTypeId="urn:microsoft.com/office/officeart/2005/8/colors/colorful1#1" csCatId="colorful" phldr="1"/>
      <dgm:spPr/>
    </dgm:pt>
    <dgm:pt modelId="{EB465851-118F-4997-95E3-40EF8B518CDD}">
      <dgm:prSet phldrT="[Text]" custT="1"/>
      <dgm:spPr/>
      <dgm:t>
        <a:bodyPr/>
        <a:lstStyle/>
        <a:p>
          <a:r>
            <a:rPr lang="en-US" sz="2400" b="1" dirty="0" smtClean="0"/>
            <a:t>Use their judgment </a:t>
          </a:r>
          <a:endParaRPr lang="en-US" sz="2400" b="1" dirty="0"/>
        </a:p>
      </dgm:t>
    </dgm:pt>
    <dgm:pt modelId="{621C1D6D-06E9-4374-BBF4-C2FAB6F6058F}" type="parTrans" cxnId="{8B2DB0EF-7EFC-464B-872D-FB4A95263544}">
      <dgm:prSet/>
      <dgm:spPr/>
      <dgm:t>
        <a:bodyPr/>
        <a:lstStyle/>
        <a:p>
          <a:endParaRPr lang="en-US"/>
        </a:p>
      </dgm:t>
    </dgm:pt>
    <dgm:pt modelId="{627E6DD0-2189-47D4-82A4-6A975CD6048B}" type="sibTrans" cxnId="{8B2DB0EF-7EFC-464B-872D-FB4A95263544}">
      <dgm:prSet/>
      <dgm:spPr/>
      <dgm:t>
        <a:bodyPr/>
        <a:lstStyle/>
        <a:p>
          <a:endParaRPr lang="en-US"/>
        </a:p>
      </dgm:t>
    </dgm:pt>
    <dgm:pt modelId="{D579FE0C-F5B3-4352-A8CB-47F233E4DC82}">
      <dgm:prSet custT="1"/>
      <dgm:spPr/>
      <dgm:t>
        <a:bodyPr/>
        <a:lstStyle/>
        <a:p>
          <a:r>
            <a:rPr lang="en-US" sz="2400" b="1" dirty="0" smtClean="0"/>
            <a:t>Ask the right questions</a:t>
          </a:r>
        </a:p>
      </dgm:t>
    </dgm:pt>
    <dgm:pt modelId="{5187F9FD-25FE-45F8-9DFF-07D37021C174}" type="parTrans" cxnId="{C633304E-2A62-46B8-BCB5-5212DC8F7412}">
      <dgm:prSet/>
      <dgm:spPr/>
      <dgm:t>
        <a:bodyPr/>
        <a:lstStyle/>
        <a:p>
          <a:endParaRPr lang="en-US"/>
        </a:p>
      </dgm:t>
    </dgm:pt>
    <dgm:pt modelId="{760E7078-3855-47A2-AC71-FB81153ED2EC}" type="sibTrans" cxnId="{C633304E-2A62-46B8-BCB5-5212DC8F7412}">
      <dgm:prSet/>
      <dgm:spPr/>
      <dgm:t>
        <a:bodyPr/>
        <a:lstStyle/>
        <a:p>
          <a:endParaRPr lang="en-US"/>
        </a:p>
      </dgm:t>
    </dgm:pt>
    <dgm:pt modelId="{6D9B167A-1E9A-49A7-B982-437870A43CE1}">
      <dgm:prSet custT="1"/>
      <dgm:spPr/>
      <dgm:t>
        <a:bodyPr/>
        <a:lstStyle/>
        <a:p>
          <a:r>
            <a:rPr lang="en-US" sz="2400" b="1" dirty="0" smtClean="0"/>
            <a:t>Apply the evidence</a:t>
          </a:r>
        </a:p>
      </dgm:t>
    </dgm:pt>
    <dgm:pt modelId="{C921AD94-6D7D-4F04-A61F-62D3FDA66862}" type="parTrans" cxnId="{BD89B346-9AD3-4A09-938D-79F14785F046}">
      <dgm:prSet/>
      <dgm:spPr/>
      <dgm:t>
        <a:bodyPr/>
        <a:lstStyle/>
        <a:p>
          <a:endParaRPr lang="en-US"/>
        </a:p>
      </dgm:t>
    </dgm:pt>
    <dgm:pt modelId="{F0949D46-DF0F-4AE1-80E8-4E8802EF0B68}" type="sibTrans" cxnId="{BD89B346-9AD3-4A09-938D-79F14785F046}">
      <dgm:prSet/>
      <dgm:spPr/>
      <dgm:t>
        <a:bodyPr/>
        <a:lstStyle/>
        <a:p>
          <a:endParaRPr lang="en-US"/>
        </a:p>
      </dgm:t>
    </dgm:pt>
    <dgm:pt modelId="{45D7808F-C814-47D2-8434-764853B2F508}" type="pres">
      <dgm:prSet presAssocID="{86035FB2-0366-4DBC-A340-14D1B615DC11}" presName="CompostProcess" presStyleCnt="0">
        <dgm:presLayoutVars>
          <dgm:dir/>
          <dgm:resizeHandles val="exact"/>
        </dgm:presLayoutVars>
      </dgm:prSet>
      <dgm:spPr/>
    </dgm:pt>
    <dgm:pt modelId="{A68337A3-B5B8-4CC3-8476-288218FDE45E}" type="pres">
      <dgm:prSet presAssocID="{86035FB2-0366-4DBC-A340-14D1B615DC11}" presName="arrow" presStyleLbl="bgShp" presStyleIdx="0" presStyleCnt="1"/>
      <dgm:spPr/>
    </dgm:pt>
    <dgm:pt modelId="{A76A5347-5D0B-4816-8875-8310370CE701}" type="pres">
      <dgm:prSet presAssocID="{86035FB2-0366-4DBC-A340-14D1B615DC11}" presName="linearProcess" presStyleCnt="0"/>
      <dgm:spPr/>
    </dgm:pt>
    <dgm:pt modelId="{70D7CA84-E8F5-4A20-8C45-9A00105F85A6}" type="pres">
      <dgm:prSet presAssocID="{EB465851-118F-4997-95E3-40EF8B518CD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6BE84-F2D1-436E-BD82-7A7FB9B2BA0B}" type="pres">
      <dgm:prSet presAssocID="{627E6DD0-2189-47D4-82A4-6A975CD6048B}" presName="sibTrans" presStyleCnt="0"/>
      <dgm:spPr/>
    </dgm:pt>
    <dgm:pt modelId="{5286871C-F57E-423D-8B06-DC3761B46E5C}" type="pres">
      <dgm:prSet presAssocID="{D579FE0C-F5B3-4352-A8CB-47F233E4DC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93E89-0B90-446B-8977-6D984D4CDE13}" type="pres">
      <dgm:prSet presAssocID="{760E7078-3855-47A2-AC71-FB81153ED2EC}" presName="sibTrans" presStyleCnt="0"/>
      <dgm:spPr/>
    </dgm:pt>
    <dgm:pt modelId="{DC94F8F4-3E77-42AD-8613-F69D600A7709}" type="pres">
      <dgm:prSet presAssocID="{6D9B167A-1E9A-49A7-B982-437870A43CE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89B346-9AD3-4A09-938D-79F14785F046}" srcId="{86035FB2-0366-4DBC-A340-14D1B615DC11}" destId="{6D9B167A-1E9A-49A7-B982-437870A43CE1}" srcOrd="2" destOrd="0" parTransId="{C921AD94-6D7D-4F04-A61F-62D3FDA66862}" sibTransId="{F0949D46-DF0F-4AE1-80E8-4E8802EF0B68}"/>
    <dgm:cxn modelId="{335727F8-2DAF-401A-9E1B-CB9A7757EC8A}" type="presOf" srcId="{86035FB2-0366-4DBC-A340-14D1B615DC11}" destId="{45D7808F-C814-47D2-8434-764853B2F508}" srcOrd="0" destOrd="0" presId="urn:microsoft.com/office/officeart/2005/8/layout/hProcess9"/>
    <dgm:cxn modelId="{D0C03A0B-841F-4674-BC42-760A2AD3712F}" type="presOf" srcId="{EB465851-118F-4997-95E3-40EF8B518CDD}" destId="{70D7CA84-E8F5-4A20-8C45-9A00105F85A6}" srcOrd="0" destOrd="0" presId="urn:microsoft.com/office/officeart/2005/8/layout/hProcess9"/>
    <dgm:cxn modelId="{9045AE4D-81D8-4EF1-9B28-55DEB4559668}" type="presOf" srcId="{D579FE0C-F5B3-4352-A8CB-47F233E4DC82}" destId="{5286871C-F57E-423D-8B06-DC3761B46E5C}" srcOrd="0" destOrd="0" presId="urn:microsoft.com/office/officeart/2005/8/layout/hProcess9"/>
    <dgm:cxn modelId="{8B2DB0EF-7EFC-464B-872D-FB4A95263544}" srcId="{86035FB2-0366-4DBC-A340-14D1B615DC11}" destId="{EB465851-118F-4997-95E3-40EF8B518CDD}" srcOrd="0" destOrd="0" parTransId="{621C1D6D-06E9-4374-BBF4-C2FAB6F6058F}" sibTransId="{627E6DD0-2189-47D4-82A4-6A975CD6048B}"/>
    <dgm:cxn modelId="{BD667E97-6F4E-429B-B05A-E60111E98DCF}" type="presOf" srcId="{6D9B167A-1E9A-49A7-B982-437870A43CE1}" destId="{DC94F8F4-3E77-42AD-8613-F69D600A7709}" srcOrd="0" destOrd="0" presId="urn:microsoft.com/office/officeart/2005/8/layout/hProcess9"/>
    <dgm:cxn modelId="{C633304E-2A62-46B8-BCB5-5212DC8F7412}" srcId="{86035FB2-0366-4DBC-A340-14D1B615DC11}" destId="{D579FE0C-F5B3-4352-A8CB-47F233E4DC82}" srcOrd="1" destOrd="0" parTransId="{5187F9FD-25FE-45F8-9DFF-07D37021C174}" sibTransId="{760E7078-3855-47A2-AC71-FB81153ED2EC}"/>
    <dgm:cxn modelId="{FCA1D216-68E0-4059-A9BE-AB19AEA2F77F}" type="presParOf" srcId="{45D7808F-C814-47D2-8434-764853B2F508}" destId="{A68337A3-B5B8-4CC3-8476-288218FDE45E}" srcOrd="0" destOrd="0" presId="urn:microsoft.com/office/officeart/2005/8/layout/hProcess9"/>
    <dgm:cxn modelId="{369DA66E-A9D4-4E3F-94AB-9411CD2366BB}" type="presParOf" srcId="{45D7808F-C814-47D2-8434-764853B2F508}" destId="{A76A5347-5D0B-4816-8875-8310370CE701}" srcOrd="1" destOrd="0" presId="urn:microsoft.com/office/officeart/2005/8/layout/hProcess9"/>
    <dgm:cxn modelId="{9136B952-D33B-4A97-A500-D6C1EA91F910}" type="presParOf" srcId="{A76A5347-5D0B-4816-8875-8310370CE701}" destId="{70D7CA84-E8F5-4A20-8C45-9A00105F85A6}" srcOrd="0" destOrd="0" presId="urn:microsoft.com/office/officeart/2005/8/layout/hProcess9"/>
    <dgm:cxn modelId="{CA216008-6B41-4A0C-8764-DB46408CA287}" type="presParOf" srcId="{A76A5347-5D0B-4816-8875-8310370CE701}" destId="{8EF6BE84-F2D1-436E-BD82-7A7FB9B2BA0B}" srcOrd="1" destOrd="0" presId="urn:microsoft.com/office/officeart/2005/8/layout/hProcess9"/>
    <dgm:cxn modelId="{8A09494E-0D70-4ECF-86DA-A0810636662C}" type="presParOf" srcId="{A76A5347-5D0B-4816-8875-8310370CE701}" destId="{5286871C-F57E-423D-8B06-DC3761B46E5C}" srcOrd="2" destOrd="0" presId="urn:microsoft.com/office/officeart/2005/8/layout/hProcess9"/>
    <dgm:cxn modelId="{27DE7006-A473-459D-A569-302A4FD9586A}" type="presParOf" srcId="{A76A5347-5D0B-4816-8875-8310370CE701}" destId="{EB693E89-0B90-446B-8977-6D984D4CDE13}" srcOrd="3" destOrd="0" presId="urn:microsoft.com/office/officeart/2005/8/layout/hProcess9"/>
    <dgm:cxn modelId="{626427E3-3B4C-49EE-BF4A-76D24F4FEF42}" type="presParOf" srcId="{A76A5347-5D0B-4816-8875-8310370CE701}" destId="{DC94F8F4-3E77-42AD-8613-F69D600A770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40EFF7-A616-4827-A88F-B83E722FFF9A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171E00-E38A-4B6D-A463-56385B771164}">
      <dgm:prSet phldrT="[Text]" custT="1"/>
      <dgm:spPr/>
      <dgm:t>
        <a:bodyPr/>
        <a:lstStyle/>
        <a:p>
          <a:pPr algn="ctr"/>
          <a:r>
            <a:rPr lang="en-US" sz="3600" b="1" dirty="0" smtClean="0"/>
            <a:t>Efficacy</a:t>
          </a:r>
          <a:endParaRPr lang="en-US" sz="4400" b="1" dirty="0"/>
        </a:p>
      </dgm:t>
    </dgm:pt>
    <dgm:pt modelId="{876F8CA0-7525-40FB-88BB-37D66B77C7B2}" type="parTrans" cxnId="{BCE1E2A0-64D7-42B3-BE9A-9B7DDDAA6962}">
      <dgm:prSet/>
      <dgm:spPr/>
      <dgm:t>
        <a:bodyPr/>
        <a:lstStyle/>
        <a:p>
          <a:endParaRPr lang="en-US"/>
        </a:p>
      </dgm:t>
    </dgm:pt>
    <dgm:pt modelId="{D7C45A13-D871-46BE-A2C4-4F59883D9DDD}" type="sibTrans" cxnId="{BCE1E2A0-64D7-42B3-BE9A-9B7DDDAA6962}">
      <dgm:prSet/>
      <dgm:spPr/>
      <dgm:t>
        <a:bodyPr/>
        <a:lstStyle/>
        <a:p>
          <a:endParaRPr lang="en-US"/>
        </a:p>
      </dgm:t>
    </dgm:pt>
    <dgm:pt modelId="{E7A0701E-7303-4DED-8757-B8DBBB16EDD3}">
      <dgm:prSet phldrT="[Text]" custT="1"/>
      <dgm:spPr/>
      <dgm:t>
        <a:bodyPr/>
        <a:lstStyle/>
        <a:p>
          <a:pPr algn="ctr"/>
          <a:r>
            <a:rPr lang="en-US" sz="3600" b="1" dirty="0" smtClean="0"/>
            <a:t>Cost-effectiveness</a:t>
          </a:r>
          <a:endParaRPr lang="en-US" sz="4000" b="1" dirty="0"/>
        </a:p>
      </dgm:t>
    </dgm:pt>
    <dgm:pt modelId="{85645615-BD04-4C1A-85C6-A5FCD53DF908}" type="parTrans" cxnId="{C446E05A-8B19-4957-AF9F-9054C03A9A3D}">
      <dgm:prSet/>
      <dgm:spPr/>
      <dgm:t>
        <a:bodyPr/>
        <a:lstStyle/>
        <a:p>
          <a:endParaRPr lang="en-US"/>
        </a:p>
      </dgm:t>
    </dgm:pt>
    <dgm:pt modelId="{F533FB7A-1F6F-4FA6-A56F-86F995A6DBBD}" type="sibTrans" cxnId="{C446E05A-8B19-4957-AF9F-9054C03A9A3D}">
      <dgm:prSet/>
      <dgm:spPr/>
      <dgm:t>
        <a:bodyPr/>
        <a:lstStyle/>
        <a:p>
          <a:endParaRPr lang="en-US"/>
        </a:p>
      </dgm:t>
    </dgm:pt>
    <dgm:pt modelId="{72A874AC-11DD-4627-B423-3C21E3BB9729}">
      <dgm:prSet phldrT="[Text]" custT="1"/>
      <dgm:spPr/>
      <dgm:t>
        <a:bodyPr/>
        <a:lstStyle/>
        <a:p>
          <a:pPr algn="ctr"/>
          <a:r>
            <a:rPr lang="en-US" sz="3600" b="1" dirty="0" smtClean="0"/>
            <a:t>Safety</a:t>
          </a:r>
          <a:endParaRPr lang="en-US" sz="4000" b="1" dirty="0"/>
        </a:p>
      </dgm:t>
    </dgm:pt>
    <dgm:pt modelId="{B40B221D-2B15-4199-8CE3-0444796987AC}" type="parTrans" cxnId="{46DFFB4A-1EAE-4C11-B632-07944D1E336F}">
      <dgm:prSet/>
      <dgm:spPr/>
      <dgm:t>
        <a:bodyPr/>
        <a:lstStyle/>
        <a:p>
          <a:endParaRPr lang="en-US"/>
        </a:p>
      </dgm:t>
    </dgm:pt>
    <dgm:pt modelId="{13F764F9-621B-42BB-827B-A0C1385DAF7D}" type="sibTrans" cxnId="{46DFFB4A-1EAE-4C11-B632-07944D1E336F}">
      <dgm:prSet/>
      <dgm:spPr/>
      <dgm:t>
        <a:bodyPr/>
        <a:lstStyle/>
        <a:p>
          <a:endParaRPr lang="en-US"/>
        </a:p>
      </dgm:t>
    </dgm:pt>
    <dgm:pt modelId="{FCC80A69-C210-4A27-90E9-52D9D425E588}" type="pres">
      <dgm:prSet presAssocID="{1940EFF7-A616-4827-A88F-B83E722FFF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BA88B4-30F9-457C-83C6-9877007902FF}" type="pres">
      <dgm:prSet presAssocID="{69171E00-E38A-4B6D-A463-56385B771164}" presName="parentText" presStyleLbl="node1" presStyleIdx="0" presStyleCnt="3" custLinFactY="-22656" custLinFactNeighborX="-886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A2A4D-E7D1-46A8-8E71-EC5381BA22DF}" type="pres">
      <dgm:prSet presAssocID="{D7C45A13-D871-46BE-A2C4-4F59883D9DDD}" presName="spacer" presStyleCnt="0"/>
      <dgm:spPr/>
    </dgm:pt>
    <dgm:pt modelId="{C45E6680-27A4-458A-AA68-43C863BDCDD2}" type="pres">
      <dgm:prSet presAssocID="{E7A0701E-7303-4DED-8757-B8DBBB16EDD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0E79F-C293-4B88-9AA6-35A686E103FB}" type="pres">
      <dgm:prSet presAssocID="{F533FB7A-1F6F-4FA6-A56F-86F995A6DBBD}" presName="spacer" presStyleCnt="0"/>
      <dgm:spPr/>
    </dgm:pt>
    <dgm:pt modelId="{361BA965-0892-4A8E-AA3C-7D0A8E487512}" type="pres">
      <dgm:prSet presAssocID="{72A874AC-11DD-4627-B423-3C21E3BB97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46E05A-8B19-4957-AF9F-9054C03A9A3D}" srcId="{1940EFF7-A616-4827-A88F-B83E722FFF9A}" destId="{E7A0701E-7303-4DED-8757-B8DBBB16EDD3}" srcOrd="1" destOrd="0" parTransId="{85645615-BD04-4C1A-85C6-A5FCD53DF908}" sibTransId="{F533FB7A-1F6F-4FA6-A56F-86F995A6DBBD}"/>
    <dgm:cxn modelId="{BCE1E2A0-64D7-42B3-BE9A-9B7DDDAA6962}" srcId="{1940EFF7-A616-4827-A88F-B83E722FFF9A}" destId="{69171E00-E38A-4B6D-A463-56385B771164}" srcOrd="0" destOrd="0" parTransId="{876F8CA0-7525-40FB-88BB-37D66B77C7B2}" sibTransId="{D7C45A13-D871-46BE-A2C4-4F59883D9DDD}"/>
    <dgm:cxn modelId="{0AA7E847-31C9-4C14-8E5E-CDB4AFEDD2AF}" type="presOf" srcId="{E7A0701E-7303-4DED-8757-B8DBBB16EDD3}" destId="{C45E6680-27A4-458A-AA68-43C863BDCDD2}" srcOrd="0" destOrd="0" presId="urn:microsoft.com/office/officeart/2005/8/layout/vList2"/>
    <dgm:cxn modelId="{E99519FE-B4A6-448F-8544-1B74D16CC3AB}" type="presOf" srcId="{72A874AC-11DD-4627-B423-3C21E3BB9729}" destId="{361BA965-0892-4A8E-AA3C-7D0A8E487512}" srcOrd="0" destOrd="0" presId="urn:microsoft.com/office/officeart/2005/8/layout/vList2"/>
    <dgm:cxn modelId="{0E782A71-4A3C-4EDD-B123-39178D7D8F4A}" type="presOf" srcId="{69171E00-E38A-4B6D-A463-56385B771164}" destId="{0ABA88B4-30F9-457C-83C6-9877007902FF}" srcOrd="0" destOrd="0" presId="urn:microsoft.com/office/officeart/2005/8/layout/vList2"/>
    <dgm:cxn modelId="{46DFFB4A-1EAE-4C11-B632-07944D1E336F}" srcId="{1940EFF7-A616-4827-A88F-B83E722FFF9A}" destId="{72A874AC-11DD-4627-B423-3C21E3BB9729}" srcOrd="2" destOrd="0" parTransId="{B40B221D-2B15-4199-8CE3-0444796987AC}" sibTransId="{13F764F9-621B-42BB-827B-A0C1385DAF7D}"/>
    <dgm:cxn modelId="{A94E6903-8E98-4731-A228-46BCE8201B90}" type="presOf" srcId="{1940EFF7-A616-4827-A88F-B83E722FFF9A}" destId="{FCC80A69-C210-4A27-90E9-52D9D425E588}" srcOrd="0" destOrd="0" presId="urn:microsoft.com/office/officeart/2005/8/layout/vList2"/>
    <dgm:cxn modelId="{0E27CEDB-60AC-4EF7-8C22-35E8392937FD}" type="presParOf" srcId="{FCC80A69-C210-4A27-90E9-52D9D425E588}" destId="{0ABA88B4-30F9-457C-83C6-9877007902FF}" srcOrd="0" destOrd="0" presId="urn:microsoft.com/office/officeart/2005/8/layout/vList2"/>
    <dgm:cxn modelId="{78DD42AC-39E5-4D38-A28B-9ED67C86980A}" type="presParOf" srcId="{FCC80A69-C210-4A27-90E9-52D9D425E588}" destId="{186A2A4D-E7D1-46A8-8E71-EC5381BA22DF}" srcOrd="1" destOrd="0" presId="urn:microsoft.com/office/officeart/2005/8/layout/vList2"/>
    <dgm:cxn modelId="{73FF7BA4-B0C6-4E79-AA86-58E21122438F}" type="presParOf" srcId="{FCC80A69-C210-4A27-90E9-52D9D425E588}" destId="{C45E6680-27A4-458A-AA68-43C863BDCDD2}" srcOrd="2" destOrd="0" presId="urn:microsoft.com/office/officeart/2005/8/layout/vList2"/>
    <dgm:cxn modelId="{00E2492E-2F2C-46CE-BBE9-BB68F6FA8CBC}" type="presParOf" srcId="{FCC80A69-C210-4A27-90E9-52D9D425E588}" destId="{0BF0E79F-C293-4B88-9AA6-35A686E103FB}" srcOrd="3" destOrd="0" presId="urn:microsoft.com/office/officeart/2005/8/layout/vList2"/>
    <dgm:cxn modelId="{2FDFE057-B9F2-4274-9902-E1E78A4F8641}" type="presParOf" srcId="{FCC80A69-C210-4A27-90E9-52D9D425E588}" destId="{361BA965-0892-4A8E-AA3C-7D0A8E4875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1676CF-51F6-438B-B5D4-163BDE4C4267}" type="doc">
      <dgm:prSet loTypeId="urn:microsoft.com/office/officeart/2005/8/layout/hChevron3" loCatId="process" qsTypeId="urn:microsoft.com/office/officeart/2005/8/quickstyle/simple1" qsCatId="simple" csTypeId="urn:microsoft.com/office/officeart/2005/8/colors/colorful1#4" csCatId="colorful" phldr="1"/>
      <dgm:spPr/>
    </dgm:pt>
    <dgm:pt modelId="{2A68B511-85B1-4EA4-969A-B15038955C66}">
      <dgm:prSet phldrT="[Text]"/>
      <dgm:spPr/>
      <dgm:t>
        <a:bodyPr/>
        <a:lstStyle/>
        <a:p>
          <a:r>
            <a:rPr lang="en-US" b="1" i="1" dirty="0" smtClean="0">
              <a:latin typeface="Cambria" pitchFamily="18" charset="0"/>
            </a:rPr>
            <a:t>Initial focus on medications</a:t>
          </a:r>
          <a:endParaRPr lang="en-US" b="1" i="1" dirty="0">
            <a:latin typeface="Cambria" pitchFamily="18" charset="0"/>
          </a:endParaRPr>
        </a:p>
      </dgm:t>
    </dgm:pt>
    <dgm:pt modelId="{89DFC97A-A482-4950-AC0F-62104909B637}" type="parTrans" cxnId="{28B8CB09-68E1-447B-A98A-91EA7BB98D15}">
      <dgm:prSet/>
      <dgm:spPr/>
      <dgm:t>
        <a:bodyPr/>
        <a:lstStyle/>
        <a:p>
          <a:endParaRPr lang="en-US"/>
        </a:p>
      </dgm:t>
    </dgm:pt>
    <dgm:pt modelId="{74874FD6-4B10-4288-8608-FA8A4EADE9B7}" type="sibTrans" cxnId="{28B8CB09-68E1-447B-A98A-91EA7BB98D15}">
      <dgm:prSet/>
      <dgm:spPr/>
      <dgm:t>
        <a:bodyPr/>
        <a:lstStyle/>
        <a:p>
          <a:endParaRPr lang="en-US"/>
        </a:p>
      </dgm:t>
    </dgm:pt>
    <dgm:pt modelId="{3A71F828-4928-44A9-AC70-FB9D388DD2E3}">
      <dgm:prSet/>
      <dgm:spPr/>
      <dgm:t>
        <a:bodyPr/>
        <a:lstStyle/>
        <a:p>
          <a:r>
            <a:rPr lang="en-US" b="1" i="1" dirty="0" smtClean="0">
              <a:solidFill>
                <a:schemeClr val="tx1"/>
              </a:solidFill>
              <a:latin typeface="Cambria" pitchFamily="18" charset="0"/>
            </a:rPr>
            <a:t>Adaptation to other clinical areas</a:t>
          </a:r>
        </a:p>
      </dgm:t>
    </dgm:pt>
    <dgm:pt modelId="{5B7F7F37-3374-408D-B375-1DFA0442D597}" type="parTrans" cxnId="{093D0B1D-2F4A-42F9-99E9-36FA51B455C6}">
      <dgm:prSet/>
      <dgm:spPr/>
      <dgm:t>
        <a:bodyPr/>
        <a:lstStyle/>
        <a:p>
          <a:endParaRPr lang="en-US"/>
        </a:p>
      </dgm:t>
    </dgm:pt>
    <dgm:pt modelId="{E4980586-EAFD-4762-8BD7-4C608751EC43}" type="sibTrans" cxnId="{093D0B1D-2F4A-42F9-99E9-36FA51B455C6}">
      <dgm:prSet/>
      <dgm:spPr/>
      <dgm:t>
        <a:bodyPr/>
        <a:lstStyle/>
        <a:p>
          <a:endParaRPr lang="en-US"/>
        </a:p>
      </dgm:t>
    </dgm:pt>
    <dgm:pt modelId="{80396EBB-1F77-4283-A6BB-5FAA77D8C2DF}">
      <dgm:prSet/>
      <dgm:spPr/>
      <dgm:t>
        <a:bodyPr/>
        <a:lstStyle/>
        <a:p>
          <a:r>
            <a:rPr lang="en-US" b="1" i="1" dirty="0" smtClean="0">
              <a:latin typeface="Cambria" pitchFamily="18" charset="0"/>
            </a:rPr>
            <a:t>Recognition of  broader scope and definition</a:t>
          </a:r>
        </a:p>
      </dgm:t>
    </dgm:pt>
    <dgm:pt modelId="{0D5898A0-ECFA-4213-9ED4-B7759816A77B}" type="parTrans" cxnId="{A27700C5-7BFB-40D8-8399-91DC07B6A2C9}">
      <dgm:prSet/>
      <dgm:spPr/>
      <dgm:t>
        <a:bodyPr/>
        <a:lstStyle/>
        <a:p>
          <a:endParaRPr lang="en-US"/>
        </a:p>
      </dgm:t>
    </dgm:pt>
    <dgm:pt modelId="{8EC96B3C-89BB-4C78-AF01-8D913F522FDA}" type="sibTrans" cxnId="{A27700C5-7BFB-40D8-8399-91DC07B6A2C9}">
      <dgm:prSet/>
      <dgm:spPr/>
      <dgm:t>
        <a:bodyPr/>
        <a:lstStyle/>
        <a:p>
          <a:endParaRPr lang="en-US"/>
        </a:p>
      </dgm:t>
    </dgm:pt>
    <dgm:pt modelId="{6F78D8EB-FAB5-44D9-B7EC-E7E36F1C17CA}" type="pres">
      <dgm:prSet presAssocID="{5B1676CF-51F6-438B-B5D4-163BDE4C4267}" presName="Name0" presStyleCnt="0">
        <dgm:presLayoutVars>
          <dgm:dir/>
          <dgm:resizeHandles val="exact"/>
        </dgm:presLayoutVars>
      </dgm:prSet>
      <dgm:spPr/>
    </dgm:pt>
    <dgm:pt modelId="{41122ACB-38D8-48A6-93D0-5D620549CD10}" type="pres">
      <dgm:prSet presAssocID="{2A68B511-85B1-4EA4-969A-B15038955C66}" presName="parTxOnly" presStyleLbl="node1" presStyleIdx="0" presStyleCnt="3" custScaleX="79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36EF4-953A-4C8A-BCC2-D49960680C9D}" type="pres">
      <dgm:prSet presAssocID="{74874FD6-4B10-4288-8608-FA8A4EADE9B7}" presName="parSpace" presStyleCnt="0"/>
      <dgm:spPr/>
    </dgm:pt>
    <dgm:pt modelId="{797058D9-E9BA-4B7E-9F38-70927CF4802F}" type="pres">
      <dgm:prSet presAssocID="{3A71F828-4928-44A9-AC70-FB9D388DD2E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15F70-1EF2-4AD3-B95B-0B0667BA84A9}" type="pres">
      <dgm:prSet presAssocID="{E4980586-EAFD-4762-8BD7-4C608751EC43}" presName="parSpace" presStyleCnt="0"/>
      <dgm:spPr/>
    </dgm:pt>
    <dgm:pt modelId="{EE91D6A8-2317-4245-BBA8-7951C3FBAC08}" type="pres">
      <dgm:prSet presAssocID="{80396EBB-1F77-4283-A6BB-5FAA77D8C2DF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7700C5-7BFB-40D8-8399-91DC07B6A2C9}" srcId="{5B1676CF-51F6-438B-B5D4-163BDE4C4267}" destId="{80396EBB-1F77-4283-A6BB-5FAA77D8C2DF}" srcOrd="2" destOrd="0" parTransId="{0D5898A0-ECFA-4213-9ED4-B7759816A77B}" sibTransId="{8EC96B3C-89BB-4C78-AF01-8D913F522FDA}"/>
    <dgm:cxn modelId="{D7663A37-98B4-4652-A828-6C00AE23781E}" type="presOf" srcId="{2A68B511-85B1-4EA4-969A-B15038955C66}" destId="{41122ACB-38D8-48A6-93D0-5D620549CD10}" srcOrd="0" destOrd="0" presId="urn:microsoft.com/office/officeart/2005/8/layout/hChevron3"/>
    <dgm:cxn modelId="{36147179-AAFC-4BC1-A9F8-63BB291BF03F}" type="presOf" srcId="{5B1676CF-51F6-438B-B5D4-163BDE4C4267}" destId="{6F78D8EB-FAB5-44D9-B7EC-E7E36F1C17CA}" srcOrd="0" destOrd="0" presId="urn:microsoft.com/office/officeart/2005/8/layout/hChevron3"/>
    <dgm:cxn modelId="{28B8CB09-68E1-447B-A98A-91EA7BB98D15}" srcId="{5B1676CF-51F6-438B-B5D4-163BDE4C4267}" destId="{2A68B511-85B1-4EA4-969A-B15038955C66}" srcOrd="0" destOrd="0" parTransId="{89DFC97A-A482-4950-AC0F-62104909B637}" sibTransId="{74874FD6-4B10-4288-8608-FA8A4EADE9B7}"/>
    <dgm:cxn modelId="{C7CE013B-4388-49FF-8883-3120908648BC}" type="presOf" srcId="{80396EBB-1F77-4283-A6BB-5FAA77D8C2DF}" destId="{EE91D6A8-2317-4245-BBA8-7951C3FBAC08}" srcOrd="0" destOrd="0" presId="urn:microsoft.com/office/officeart/2005/8/layout/hChevron3"/>
    <dgm:cxn modelId="{63645B75-71CB-4AEB-88AF-307FA4EBAFE3}" type="presOf" srcId="{3A71F828-4928-44A9-AC70-FB9D388DD2E3}" destId="{797058D9-E9BA-4B7E-9F38-70927CF4802F}" srcOrd="0" destOrd="0" presId="urn:microsoft.com/office/officeart/2005/8/layout/hChevron3"/>
    <dgm:cxn modelId="{093D0B1D-2F4A-42F9-99E9-36FA51B455C6}" srcId="{5B1676CF-51F6-438B-B5D4-163BDE4C4267}" destId="{3A71F828-4928-44A9-AC70-FB9D388DD2E3}" srcOrd="1" destOrd="0" parTransId="{5B7F7F37-3374-408D-B375-1DFA0442D597}" sibTransId="{E4980586-EAFD-4762-8BD7-4C608751EC43}"/>
    <dgm:cxn modelId="{11F9109C-0667-4A03-8961-BE766664666E}" type="presParOf" srcId="{6F78D8EB-FAB5-44D9-B7EC-E7E36F1C17CA}" destId="{41122ACB-38D8-48A6-93D0-5D620549CD10}" srcOrd="0" destOrd="0" presId="urn:microsoft.com/office/officeart/2005/8/layout/hChevron3"/>
    <dgm:cxn modelId="{89FE1F91-2CB2-4C32-8116-42C24284E5ED}" type="presParOf" srcId="{6F78D8EB-FAB5-44D9-B7EC-E7E36F1C17CA}" destId="{EF236EF4-953A-4C8A-BCC2-D49960680C9D}" srcOrd="1" destOrd="0" presId="urn:microsoft.com/office/officeart/2005/8/layout/hChevron3"/>
    <dgm:cxn modelId="{65AA24AD-B5F1-45DB-9CB4-7217F1048F95}" type="presParOf" srcId="{6F78D8EB-FAB5-44D9-B7EC-E7E36F1C17CA}" destId="{797058D9-E9BA-4B7E-9F38-70927CF4802F}" srcOrd="2" destOrd="0" presId="urn:microsoft.com/office/officeart/2005/8/layout/hChevron3"/>
    <dgm:cxn modelId="{245B9E90-A6D7-41A1-9C01-929804FDA2D0}" type="presParOf" srcId="{6F78D8EB-FAB5-44D9-B7EC-E7E36F1C17CA}" destId="{1EA15F70-1EF2-4AD3-B95B-0B0667BA84A9}" srcOrd="3" destOrd="0" presId="urn:microsoft.com/office/officeart/2005/8/layout/hChevron3"/>
    <dgm:cxn modelId="{972917AB-D2D1-45AA-ABB0-BA26D8CFAD83}" type="presParOf" srcId="{6F78D8EB-FAB5-44D9-B7EC-E7E36F1C17CA}" destId="{EE91D6A8-2317-4245-BBA8-7951C3FBAC0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064482-F832-41DB-86DB-F067E3DD23F7}" type="doc">
      <dgm:prSet loTypeId="urn:microsoft.com/office/officeart/2005/8/layout/cycle3" loCatId="cycle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102201F6-AEFA-4D0D-A02E-3D589600ED5E}">
      <dgm:prSet phldrT="[Text]"/>
      <dgm:spPr/>
      <dgm:t>
        <a:bodyPr/>
        <a:lstStyle/>
        <a:p>
          <a:r>
            <a:rPr lang="en-US" dirty="0" smtClean="0"/>
            <a:t>Nursing Home Care</a:t>
          </a:r>
          <a:endParaRPr lang="en-US" dirty="0"/>
        </a:p>
      </dgm:t>
    </dgm:pt>
    <dgm:pt modelId="{01174512-2073-4DB4-9F34-3B15894A5728}" type="parTrans" cxnId="{0B80E77E-83C9-4837-B31E-9C7C86AF339E}">
      <dgm:prSet/>
      <dgm:spPr/>
      <dgm:t>
        <a:bodyPr/>
        <a:lstStyle/>
        <a:p>
          <a:endParaRPr lang="en-US"/>
        </a:p>
      </dgm:t>
    </dgm:pt>
    <dgm:pt modelId="{342C016B-AE09-4814-BEDA-72EFBCD058B9}" type="sibTrans" cxnId="{0B80E77E-83C9-4837-B31E-9C7C86AF339E}">
      <dgm:prSet/>
      <dgm:spPr/>
      <dgm:t>
        <a:bodyPr/>
        <a:lstStyle/>
        <a:p>
          <a:endParaRPr lang="en-US"/>
        </a:p>
      </dgm:t>
    </dgm:pt>
    <dgm:pt modelId="{FACA9F50-03F5-4D2E-909C-ED5F82A754BB}">
      <dgm:prSet phldrT="[Text]"/>
      <dgm:spPr/>
      <dgm:t>
        <a:bodyPr/>
        <a:lstStyle/>
        <a:p>
          <a:r>
            <a:rPr lang="en-US" dirty="0" err="1" smtClean="0"/>
            <a:t>Opioids</a:t>
          </a:r>
          <a:endParaRPr lang="en-US" dirty="0"/>
        </a:p>
      </dgm:t>
    </dgm:pt>
    <dgm:pt modelId="{DCEC7833-DE1B-4B43-9C0B-44BCAF897B32}" type="parTrans" cxnId="{3AB02250-2971-4A1B-AD50-53F6EED7757D}">
      <dgm:prSet/>
      <dgm:spPr/>
      <dgm:t>
        <a:bodyPr/>
        <a:lstStyle/>
        <a:p>
          <a:endParaRPr lang="en-US"/>
        </a:p>
      </dgm:t>
    </dgm:pt>
    <dgm:pt modelId="{29A96B53-12DA-40BA-A084-B954BD5D75F1}" type="sibTrans" cxnId="{3AB02250-2971-4A1B-AD50-53F6EED7757D}">
      <dgm:prSet/>
      <dgm:spPr/>
      <dgm:t>
        <a:bodyPr/>
        <a:lstStyle/>
        <a:p>
          <a:endParaRPr lang="en-US"/>
        </a:p>
      </dgm:t>
    </dgm:pt>
    <dgm:pt modelId="{EBE49905-CE7A-4D3F-BA61-B5D8393BCA58}">
      <dgm:prSet phldrT="[Text]"/>
      <dgm:spPr/>
      <dgm:t>
        <a:bodyPr/>
        <a:lstStyle/>
        <a:p>
          <a:r>
            <a:rPr lang="en-US" dirty="0" smtClean="0"/>
            <a:t>Cancer Screening</a:t>
          </a:r>
          <a:endParaRPr lang="en-US" dirty="0"/>
        </a:p>
      </dgm:t>
    </dgm:pt>
    <dgm:pt modelId="{B1AD151C-7309-4226-87FC-E86A1EFFE1A6}" type="parTrans" cxnId="{A5C05BED-28E0-4063-9178-03380D6A3152}">
      <dgm:prSet/>
      <dgm:spPr/>
      <dgm:t>
        <a:bodyPr/>
        <a:lstStyle/>
        <a:p>
          <a:endParaRPr lang="en-US"/>
        </a:p>
      </dgm:t>
    </dgm:pt>
    <dgm:pt modelId="{DCB047E9-A618-47FD-A781-28C4ABC85FC0}" type="sibTrans" cxnId="{A5C05BED-28E0-4063-9178-03380D6A3152}">
      <dgm:prSet/>
      <dgm:spPr/>
      <dgm:t>
        <a:bodyPr/>
        <a:lstStyle/>
        <a:p>
          <a:endParaRPr lang="en-US"/>
        </a:p>
      </dgm:t>
    </dgm:pt>
    <dgm:pt modelId="{89F06624-DE41-48CE-8C1C-32E2D4F7AAD0}">
      <dgm:prSet phldrT="[Text]"/>
      <dgm:spPr/>
      <dgm:t>
        <a:bodyPr/>
        <a:lstStyle/>
        <a:p>
          <a:r>
            <a:rPr lang="en-US" dirty="0" smtClean="0"/>
            <a:t>Child Wellness</a:t>
          </a:r>
          <a:endParaRPr lang="en-US" dirty="0"/>
        </a:p>
      </dgm:t>
    </dgm:pt>
    <dgm:pt modelId="{97E7100C-5004-42DF-AA40-B4152586A990}" type="parTrans" cxnId="{5208F093-D552-41C7-A777-CB1BDD58E711}">
      <dgm:prSet/>
      <dgm:spPr/>
      <dgm:t>
        <a:bodyPr/>
        <a:lstStyle/>
        <a:p>
          <a:endParaRPr lang="en-US"/>
        </a:p>
      </dgm:t>
    </dgm:pt>
    <dgm:pt modelId="{4B0C7731-7C4A-4368-9AB5-B508054288E7}" type="sibTrans" cxnId="{5208F093-D552-41C7-A777-CB1BDD58E711}">
      <dgm:prSet/>
      <dgm:spPr/>
      <dgm:t>
        <a:bodyPr/>
        <a:lstStyle/>
        <a:p>
          <a:endParaRPr lang="en-US"/>
        </a:p>
      </dgm:t>
    </dgm:pt>
    <dgm:pt modelId="{0DA4C235-5A5A-4709-9FA7-A4D2C6D2E254}">
      <dgm:prSet phldrT="[Text]"/>
      <dgm:spPr/>
      <dgm:t>
        <a:bodyPr/>
        <a:lstStyle/>
        <a:p>
          <a:r>
            <a:rPr lang="en-US" dirty="0" smtClean="0"/>
            <a:t>Autism Screening</a:t>
          </a:r>
        </a:p>
      </dgm:t>
    </dgm:pt>
    <dgm:pt modelId="{BC863B25-03EB-4610-AD90-156753DE1236}" type="parTrans" cxnId="{127A9BDF-9EDD-43FA-A178-40043DFDB131}">
      <dgm:prSet/>
      <dgm:spPr/>
      <dgm:t>
        <a:bodyPr/>
        <a:lstStyle/>
        <a:p>
          <a:endParaRPr lang="en-US"/>
        </a:p>
      </dgm:t>
    </dgm:pt>
    <dgm:pt modelId="{1E6896B6-1B55-40E3-BB1E-3651C54DD864}" type="sibTrans" cxnId="{127A9BDF-9EDD-43FA-A178-40043DFDB131}">
      <dgm:prSet/>
      <dgm:spPr/>
      <dgm:t>
        <a:bodyPr/>
        <a:lstStyle/>
        <a:p>
          <a:endParaRPr lang="en-US"/>
        </a:p>
      </dgm:t>
    </dgm:pt>
    <dgm:pt modelId="{94D30D29-F698-4F6D-8C0B-0AA435BE0959}">
      <dgm:prSet phldrT="[Text]"/>
      <dgm:spPr/>
      <dgm:t>
        <a:bodyPr/>
        <a:lstStyle/>
        <a:p>
          <a:r>
            <a:rPr lang="en-US" dirty="0" smtClean="0"/>
            <a:t>Falls Prevention</a:t>
          </a:r>
        </a:p>
      </dgm:t>
    </dgm:pt>
    <dgm:pt modelId="{BBC722DC-9DDC-413B-B63A-B90DF6534787}" type="parTrans" cxnId="{F10C6949-9821-4B70-AA0F-228DD89DFB65}">
      <dgm:prSet/>
      <dgm:spPr/>
      <dgm:t>
        <a:bodyPr/>
        <a:lstStyle/>
        <a:p>
          <a:endParaRPr lang="en-US"/>
        </a:p>
      </dgm:t>
    </dgm:pt>
    <dgm:pt modelId="{4CC04BFF-81E2-4C8C-88C7-291387B0EED5}" type="sibTrans" cxnId="{F10C6949-9821-4B70-AA0F-228DD89DFB65}">
      <dgm:prSet/>
      <dgm:spPr/>
      <dgm:t>
        <a:bodyPr/>
        <a:lstStyle/>
        <a:p>
          <a:endParaRPr lang="en-US"/>
        </a:p>
      </dgm:t>
    </dgm:pt>
    <dgm:pt modelId="{E8707835-9FE9-4B04-A5C7-DB49FE43EDB1}">
      <dgm:prSet phldrT="[Text]"/>
      <dgm:spPr/>
      <dgm:t>
        <a:bodyPr/>
        <a:lstStyle/>
        <a:p>
          <a:r>
            <a:rPr lang="en-US" dirty="0" smtClean="0"/>
            <a:t>Diabetes Treatment</a:t>
          </a:r>
        </a:p>
      </dgm:t>
    </dgm:pt>
    <dgm:pt modelId="{5987A4A8-D054-46A8-AB3A-933CFEBD7B31}" type="parTrans" cxnId="{728A753F-0760-4C6B-86A2-BFCC6147607B}">
      <dgm:prSet/>
      <dgm:spPr/>
      <dgm:t>
        <a:bodyPr/>
        <a:lstStyle/>
        <a:p>
          <a:endParaRPr lang="en-US"/>
        </a:p>
      </dgm:t>
    </dgm:pt>
    <dgm:pt modelId="{3A0D30D0-B5CD-48EF-8840-4D7E7C1A2A26}" type="sibTrans" cxnId="{728A753F-0760-4C6B-86A2-BFCC6147607B}">
      <dgm:prSet/>
      <dgm:spPr/>
      <dgm:t>
        <a:bodyPr/>
        <a:lstStyle/>
        <a:p>
          <a:endParaRPr lang="en-US"/>
        </a:p>
      </dgm:t>
    </dgm:pt>
    <dgm:pt modelId="{FD46A54D-88D6-4B6D-AF70-EC1F83366EF2}">
      <dgm:prSet phldrT="[Text]"/>
      <dgm:spPr/>
      <dgm:t>
        <a:bodyPr/>
        <a:lstStyle/>
        <a:p>
          <a:r>
            <a:rPr lang="en-US" dirty="0" smtClean="0"/>
            <a:t>Smoking Cessation</a:t>
          </a:r>
        </a:p>
      </dgm:t>
    </dgm:pt>
    <dgm:pt modelId="{A68ECCCD-D97A-4809-B48E-B8ED784519A4}" type="parTrans" cxnId="{B878E567-503F-4AE1-A36A-119213507F12}">
      <dgm:prSet/>
      <dgm:spPr/>
      <dgm:t>
        <a:bodyPr/>
        <a:lstStyle/>
        <a:p>
          <a:endParaRPr lang="en-US"/>
        </a:p>
      </dgm:t>
    </dgm:pt>
    <dgm:pt modelId="{ED1C14FC-5745-4FF2-A21D-4442D87EDD69}" type="sibTrans" cxnId="{B878E567-503F-4AE1-A36A-119213507F12}">
      <dgm:prSet/>
      <dgm:spPr/>
      <dgm:t>
        <a:bodyPr/>
        <a:lstStyle/>
        <a:p>
          <a:endParaRPr lang="en-US"/>
        </a:p>
      </dgm:t>
    </dgm:pt>
    <dgm:pt modelId="{C56A3FCF-7286-44AC-961E-39233179F8B8}" type="pres">
      <dgm:prSet presAssocID="{A3064482-F832-41DB-86DB-F067E3DD23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B500BB-D52D-416B-9B09-B4BB48A15C91}" type="pres">
      <dgm:prSet presAssocID="{A3064482-F832-41DB-86DB-F067E3DD23F7}" presName="cycle" presStyleCnt="0"/>
      <dgm:spPr/>
      <dgm:t>
        <a:bodyPr/>
        <a:lstStyle/>
        <a:p>
          <a:endParaRPr lang="en-US"/>
        </a:p>
      </dgm:t>
    </dgm:pt>
    <dgm:pt modelId="{81517166-9CEB-4E81-A3C4-C41A93F49206}" type="pres">
      <dgm:prSet presAssocID="{102201F6-AEFA-4D0D-A02E-3D589600ED5E}" presName="nodeFirstNode" presStyleLbl="node1" presStyleIdx="0" presStyleCnt="8" custScaleX="120411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60131A-8A65-4D90-8B94-251A00E66927}" type="pres">
      <dgm:prSet presAssocID="{342C016B-AE09-4814-BEDA-72EFBCD058B9}" presName="sibTransFirstNode" presStyleLbl="bgShp" presStyleIdx="0" presStyleCnt="1" custAng="444416" custLinFactNeighborX="798" custRadScaleRad="35133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9275D68-454D-40F2-A292-0ED28B0B0C70}" type="pres">
      <dgm:prSet presAssocID="{FACA9F50-03F5-4D2E-909C-ED5F82A754BB}" presName="nodeFollowingNodes" presStyleLbl="node1" presStyleIdx="1" presStyleCnt="8" custRadScaleRad="98790" custRadScaleInc="21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17765-19C2-4A63-9428-12DA042A3B8A}" type="pres">
      <dgm:prSet presAssocID="{EBE49905-CE7A-4D3F-BA61-B5D8393BCA58}" presName="nodeFollowingNodes" presStyleLbl="node1" presStyleIdx="2" presStyleCnt="8" custRadScaleRad="89189" custRadScaleInc="3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8C159-735B-4471-A7FC-CF115B15C3F1}" type="pres">
      <dgm:prSet presAssocID="{89F06624-DE41-48CE-8C1C-32E2D4F7AAD0}" presName="nodeFollowingNodes" presStyleLbl="node1" presStyleIdx="3" presStyleCnt="8" custRadScaleRad="95041" custRadScaleInc="-21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78B56-9F81-4647-AC77-9A40DA5F6BF0}" type="pres">
      <dgm:prSet presAssocID="{0DA4C235-5A5A-4709-9FA7-A4D2C6D2E254}" presName="nodeFollowingNodes" presStyleLbl="node1" presStyleIdx="4" presStyleCnt="8" custRadScaleRad="91793" custRadScaleInc="-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F1529-E02A-4F3D-ACBC-256E377CEEB4}" type="pres">
      <dgm:prSet presAssocID="{94D30D29-F698-4F6D-8C0B-0AA435BE0959}" presName="nodeFollowingNodes" presStyleLbl="node1" presStyleIdx="5" presStyleCnt="8" custRadScaleRad="88613" custRadScaleInc="19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F6912-FCA1-48BA-97AC-161A4D0DE74C}" type="pres">
      <dgm:prSet presAssocID="{E8707835-9FE9-4B04-A5C7-DB49FE43EDB1}" presName="nodeFollowingNodes" presStyleLbl="node1" presStyleIdx="6" presStyleCnt="8" custRadScaleRad="89927" custRadScaleInc="1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54C32-6E8E-4BB8-8519-B0609FA73777}" type="pres">
      <dgm:prSet presAssocID="{FD46A54D-88D6-4B6D-AF70-EC1F83366EF2}" presName="nodeFollowingNodes" presStyleLbl="node1" presStyleIdx="7" presStyleCnt="8" custRadScaleRad="99403" custRadScaleInc="-22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0E77E-83C9-4837-B31E-9C7C86AF339E}" srcId="{A3064482-F832-41DB-86DB-F067E3DD23F7}" destId="{102201F6-AEFA-4D0D-A02E-3D589600ED5E}" srcOrd="0" destOrd="0" parTransId="{01174512-2073-4DB4-9F34-3B15894A5728}" sibTransId="{342C016B-AE09-4814-BEDA-72EFBCD058B9}"/>
    <dgm:cxn modelId="{F10C6949-9821-4B70-AA0F-228DD89DFB65}" srcId="{A3064482-F832-41DB-86DB-F067E3DD23F7}" destId="{94D30D29-F698-4F6D-8C0B-0AA435BE0959}" srcOrd="5" destOrd="0" parTransId="{BBC722DC-9DDC-413B-B63A-B90DF6534787}" sibTransId="{4CC04BFF-81E2-4C8C-88C7-291387B0EED5}"/>
    <dgm:cxn modelId="{1BCE2AFE-DC5B-43D2-9CE2-33C4C19CBA9B}" type="presOf" srcId="{FACA9F50-03F5-4D2E-909C-ED5F82A754BB}" destId="{59275D68-454D-40F2-A292-0ED28B0B0C70}" srcOrd="0" destOrd="0" presId="urn:microsoft.com/office/officeart/2005/8/layout/cycle3"/>
    <dgm:cxn modelId="{B402E836-F12C-4263-821C-CABCD44F1FA3}" type="presOf" srcId="{A3064482-F832-41DB-86DB-F067E3DD23F7}" destId="{C56A3FCF-7286-44AC-961E-39233179F8B8}" srcOrd="0" destOrd="0" presId="urn:microsoft.com/office/officeart/2005/8/layout/cycle3"/>
    <dgm:cxn modelId="{024EEAE3-063C-41F6-AA86-A4701FD835C1}" type="presOf" srcId="{E8707835-9FE9-4B04-A5C7-DB49FE43EDB1}" destId="{CE1F6912-FCA1-48BA-97AC-161A4D0DE74C}" srcOrd="0" destOrd="0" presId="urn:microsoft.com/office/officeart/2005/8/layout/cycle3"/>
    <dgm:cxn modelId="{2D89BB9F-0E55-491F-8CE0-3A4B3A9856F7}" type="presOf" srcId="{89F06624-DE41-48CE-8C1C-32E2D4F7AAD0}" destId="{4EB8C159-735B-4471-A7FC-CF115B15C3F1}" srcOrd="0" destOrd="0" presId="urn:microsoft.com/office/officeart/2005/8/layout/cycle3"/>
    <dgm:cxn modelId="{1DE8A3A2-14FF-464A-BD25-8AD52D8A4B02}" type="presOf" srcId="{342C016B-AE09-4814-BEDA-72EFBCD058B9}" destId="{9860131A-8A65-4D90-8B94-251A00E66927}" srcOrd="0" destOrd="0" presId="urn:microsoft.com/office/officeart/2005/8/layout/cycle3"/>
    <dgm:cxn modelId="{A5C05BED-28E0-4063-9178-03380D6A3152}" srcId="{A3064482-F832-41DB-86DB-F067E3DD23F7}" destId="{EBE49905-CE7A-4D3F-BA61-B5D8393BCA58}" srcOrd="2" destOrd="0" parTransId="{B1AD151C-7309-4226-87FC-E86A1EFFE1A6}" sibTransId="{DCB047E9-A618-47FD-A781-28C4ABC85FC0}"/>
    <dgm:cxn modelId="{FBF1437E-DEF5-4EF1-AF71-18988B5CA5A1}" type="presOf" srcId="{0DA4C235-5A5A-4709-9FA7-A4D2C6D2E254}" destId="{F3078B56-9F81-4647-AC77-9A40DA5F6BF0}" srcOrd="0" destOrd="0" presId="urn:microsoft.com/office/officeart/2005/8/layout/cycle3"/>
    <dgm:cxn modelId="{728A753F-0760-4C6B-86A2-BFCC6147607B}" srcId="{A3064482-F832-41DB-86DB-F067E3DD23F7}" destId="{E8707835-9FE9-4B04-A5C7-DB49FE43EDB1}" srcOrd="6" destOrd="0" parTransId="{5987A4A8-D054-46A8-AB3A-933CFEBD7B31}" sibTransId="{3A0D30D0-B5CD-48EF-8840-4D7E7C1A2A26}"/>
    <dgm:cxn modelId="{B878E567-503F-4AE1-A36A-119213507F12}" srcId="{A3064482-F832-41DB-86DB-F067E3DD23F7}" destId="{FD46A54D-88D6-4B6D-AF70-EC1F83366EF2}" srcOrd="7" destOrd="0" parTransId="{A68ECCCD-D97A-4809-B48E-B8ED784519A4}" sibTransId="{ED1C14FC-5745-4FF2-A21D-4442D87EDD69}"/>
    <dgm:cxn modelId="{5208F093-D552-41C7-A777-CB1BDD58E711}" srcId="{A3064482-F832-41DB-86DB-F067E3DD23F7}" destId="{89F06624-DE41-48CE-8C1C-32E2D4F7AAD0}" srcOrd="3" destOrd="0" parTransId="{97E7100C-5004-42DF-AA40-B4152586A990}" sibTransId="{4B0C7731-7C4A-4368-9AB5-B508054288E7}"/>
    <dgm:cxn modelId="{034983F1-53F7-47A9-B692-FC27C5D65489}" type="presOf" srcId="{FD46A54D-88D6-4B6D-AF70-EC1F83366EF2}" destId="{B3F54C32-6E8E-4BB8-8519-B0609FA73777}" srcOrd="0" destOrd="0" presId="urn:microsoft.com/office/officeart/2005/8/layout/cycle3"/>
    <dgm:cxn modelId="{640E5888-73DA-40B5-9CFF-BDC2EF56BD42}" type="presOf" srcId="{EBE49905-CE7A-4D3F-BA61-B5D8393BCA58}" destId="{9B717765-19C2-4A63-9428-12DA042A3B8A}" srcOrd="0" destOrd="0" presId="urn:microsoft.com/office/officeart/2005/8/layout/cycle3"/>
    <dgm:cxn modelId="{0724FA66-FCDC-4B19-AA12-2BBFB98AA508}" type="presOf" srcId="{94D30D29-F698-4F6D-8C0B-0AA435BE0959}" destId="{D84F1529-E02A-4F3D-ACBC-256E377CEEB4}" srcOrd="0" destOrd="0" presId="urn:microsoft.com/office/officeart/2005/8/layout/cycle3"/>
    <dgm:cxn modelId="{8C06C412-35D8-40F5-9DD8-1A86EAD27AE0}" type="presOf" srcId="{102201F6-AEFA-4D0D-A02E-3D589600ED5E}" destId="{81517166-9CEB-4E81-A3C4-C41A93F49206}" srcOrd="0" destOrd="0" presId="urn:microsoft.com/office/officeart/2005/8/layout/cycle3"/>
    <dgm:cxn modelId="{3AB02250-2971-4A1B-AD50-53F6EED7757D}" srcId="{A3064482-F832-41DB-86DB-F067E3DD23F7}" destId="{FACA9F50-03F5-4D2E-909C-ED5F82A754BB}" srcOrd="1" destOrd="0" parTransId="{DCEC7833-DE1B-4B43-9C0B-44BCAF897B32}" sibTransId="{29A96B53-12DA-40BA-A084-B954BD5D75F1}"/>
    <dgm:cxn modelId="{127A9BDF-9EDD-43FA-A178-40043DFDB131}" srcId="{A3064482-F832-41DB-86DB-F067E3DD23F7}" destId="{0DA4C235-5A5A-4709-9FA7-A4D2C6D2E254}" srcOrd="4" destOrd="0" parTransId="{BC863B25-03EB-4610-AD90-156753DE1236}" sibTransId="{1E6896B6-1B55-40E3-BB1E-3651C54DD864}"/>
    <dgm:cxn modelId="{A0C6BDB1-EE87-4B40-A970-F1D6E84A4742}" type="presParOf" srcId="{C56A3FCF-7286-44AC-961E-39233179F8B8}" destId="{D3B500BB-D52D-416B-9B09-B4BB48A15C91}" srcOrd="0" destOrd="0" presId="urn:microsoft.com/office/officeart/2005/8/layout/cycle3"/>
    <dgm:cxn modelId="{8FDDC671-825B-43F9-A3F8-D39E3FE0A8D7}" type="presParOf" srcId="{D3B500BB-D52D-416B-9B09-B4BB48A15C91}" destId="{81517166-9CEB-4E81-A3C4-C41A93F49206}" srcOrd="0" destOrd="0" presId="urn:microsoft.com/office/officeart/2005/8/layout/cycle3"/>
    <dgm:cxn modelId="{0675C71C-96D5-4990-ABC8-3021E1AF8586}" type="presParOf" srcId="{D3B500BB-D52D-416B-9B09-B4BB48A15C91}" destId="{9860131A-8A65-4D90-8B94-251A00E66927}" srcOrd="1" destOrd="0" presId="urn:microsoft.com/office/officeart/2005/8/layout/cycle3"/>
    <dgm:cxn modelId="{385BC3A1-8F52-4C91-B39F-898247D278A4}" type="presParOf" srcId="{D3B500BB-D52D-416B-9B09-B4BB48A15C91}" destId="{59275D68-454D-40F2-A292-0ED28B0B0C70}" srcOrd="2" destOrd="0" presId="urn:microsoft.com/office/officeart/2005/8/layout/cycle3"/>
    <dgm:cxn modelId="{A456B2E0-007A-42E7-ACD9-6046805DB25F}" type="presParOf" srcId="{D3B500BB-D52D-416B-9B09-B4BB48A15C91}" destId="{9B717765-19C2-4A63-9428-12DA042A3B8A}" srcOrd="3" destOrd="0" presId="urn:microsoft.com/office/officeart/2005/8/layout/cycle3"/>
    <dgm:cxn modelId="{0D47BEA1-CD70-450B-B8AD-3878BE84E954}" type="presParOf" srcId="{D3B500BB-D52D-416B-9B09-B4BB48A15C91}" destId="{4EB8C159-735B-4471-A7FC-CF115B15C3F1}" srcOrd="4" destOrd="0" presId="urn:microsoft.com/office/officeart/2005/8/layout/cycle3"/>
    <dgm:cxn modelId="{B8CEC063-91C3-461F-A24E-59C9BF35EC10}" type="presParOf" srcId="{D3B500BB-D52D-416B-9B09-B4BB48A15C91}" destId="{F3078B56-9F81-4647-AC77-9A40DA5F6BF0}" srcOrd="5" destOrd="0" presId="urn:microsoft.com/office/officeart/2005/8/layout/cycle3"/>
    <dgm:cxn modelId="{B21F4C85-7536-4D6A-A412-F9E191C7498E}" type="presParOf" srcId="{D3B500BB-D52D-416B-9B09-B4BB48A15C91}" destId="{D84F1529-E02A-4F3D-ACBC-256E377CEEB4}" srcOrd="6" destOrd="0" presId="urn:microsoft.com/office/officeart/2005/8/layout/cycle3"/>
    <dgm:cxn modelId="{300E2C73-F39B-42F4-A2DF-3490FA7CE150}" type="presParOf" srcId="{D3B500BB-D52D-416B-9B09-B4BB48A15C91}" destId="{CE1F6912-FCA1-48BA-97AC-161A4D0DE74C}" srcOrd="7" destOrd="0" presId="urn:microsoft.com/office/officeart/2005/8/layout/cycle3"/>
    <dgm:cxn modelId="{5DB453F1-9BE8-48DA-9C65-3280C74D2624}" type="presParOf" srcId="{D3B500BB-D52D-416B-9B09-B4BB48A15C91}" destId="{B3F54C32-6E8E-4BB8-8519-B0609FA73777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A29E15-4266-44BD-B5C0-C6470AD40BD3}" type="doc">
      <dgm:prSet loTypeId="urn:microsoft.com/office/officeart/2005/8/layout/list1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A5C8A7C4-50FE-4EF4-A61F-1CB3FD53C47F}">
      <dgm:prSet custT="1"/>
      <dgm:spPr/>
      <dgm:t>
        <a:bodyPr/>
        <a:lstStyle/>
        <a:p>
          <a:pPr algn="ctr"/>
          <a:r>
            <a:rPr lang="en-US" sz="2000" b="1" i="1" dirty="0" smtClean="0"/>
            <a:t>Easy to understand and use</a:t>
          </a:r>
        </a:p>
      </dgm:t>
    </dgm:pt>
    <dgm:pt modelId="{13CE10CB-96F5-4513-970D-E486C39B2D4A}" type="parTrans" cxnId="{7C1B42B2-2FD2-4CF6-9187-11AB4F0D2DC1}">
      <dgm:prSet/>
      <dgm:spPr/>
      <dgm:t>
        <a:bodyPr/>
        <a:lstStyle/>
        <a:p>
          <a:endParaRPr lang="en-US"/>
        </a:p>
      </dgm:t>
    </dgm:pt>
    <dgm:pt modelId="{8447B2EB-A28D-4B4D-BB11-5DB65C5E2421}" type="sibTrans" cxnId="{7C1B42B2-2FD2-4CF6-9187-11AB4F0D2DC1}">
      <dgm:prSet/>
      <dgm:spPr/>
      <dgm:t>
        <a:bodyPr/>
        <a:lstStyle/>
        <a:p>
          <a:endParaRPr lang="en-US"/>
        </a:p>
      </dgm:t>
    </dgm:pt>
    <dgm:pt modelId="{40897B91-E136-4835-86F4-EA4B5FB0A870}">
      <dgm:prSet custT="1"/>
      <dgm:spPr/>
      <dgm:t>
        <a:bodyPr/>
        <a:lstStyle/>
        <a:p>
          <a:pPr algn="ctr"/>
          <a:r>
            <a:rPr lang="en-US" sz="2000" b="1" i="1" dirty="0" smtClean="0"/>
            <a:t>Addresses their needs and priorities</a:t>
          </a:r>
        </a:p>
      </dgm:t>
    </dgm:pt>
    <dgm:pt modelId="{4FD346D4-9491-4BEB-963A-87D720E79848}" type="parTrans" cxnId="{0281CDD2-1C13-4A65-8292-1DB191EB2302}">
      <dgm:prSet/>
      <dgm:spPr/>
      <dgm:t>
        <a:bodyPr/>
        <a:lstStyle/>
        <a:p>
          <a:endParaRPr lang="en-US"/>
        </a:p>
      </dgm:t>
    </dgm:pt>
    <dgm:pt modelId="{5DC51E96-A26F-4C4F-8A0B-07860F869CDD}" type="sibTrans" cxnId="{0281CDD2-1C13-4A65-8292-1DB191EB2302}">
      <dgm:prSet/>
      <dgm:spPr/>
      <dgm:t>
        <a:bodyPr/>
        <a:lstStyle/>
        <a:p>
          <a:endParaRPr lang="en-US"/>
        </a:p>
      </dgm:t>
    </dgm:pt>
    <dgm:pt modelId="{514499D1-399B-4020-ACBC-50DA148DA1A7}">
      <dgm:prSet custT="1"/>
      <dgm:spPr/>
      <dgm:t>
        <a:bodyPr/>
        <a:lstStyle/>
        <a:p>
          <a:pPr algn="ctr"/>
          <a:r>
            <a:rPr lang="en-US" sz="2000" b="1" i="1" dirty="0" smtClean="0"/>
            <a:t>Helps them learn new information/skills</a:t>
          </a:r>
        </a:p>
      </dgm:t>
    </dgm:pt>
    <dgm:pt modelId="{9EF7915E-CA6B-45E1-B8AF-F2185D91589F}" type="parTrans" cxnId="{2BC7E08A-CFE1-4FD1-BF91-852C4EB3EC83}">
      <dgm:prSet/>
      <dgm:spPr/>
      <dgm:t>
        <a:bodyPr/>
        <a:lstStyle/>
        <a:p>
          <a:endParaRPr lang="en-US"/>
        </a:p>
      </dgm:t>
    </dgm:pt>
    <dgm:pt modelId="{8D07CB9B-C47B-4D3A-B22A-EA154E4DD11F}" type="sibTrans" cxnId="{2BC7E08A-CFE1-4FD1-BF91-852C4EB3EC83}">
      <dgm:prSet/>
      <dgm:spPr/>
      <dgm:t>
        <a:bodyPr/>
        <a:lstStyle/>
        <a:p>
          <a:endParaRPr lang="en-US"/>
        </a:p>
      </dgm:t>
    </dgm:pt>
    <dgm:pt modelId="{F7037738-1D2C-491E-BD82-F475A2AD73B5}" type="pres">
      <dgm:prSet presAssocID="{BDA29E15-4266-44BD-B5C0-C6470AD40B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69880-356D-49F8-8355-87D235897545}" type="pres">
      <dgm:prSet presAssocID="{A5C8A7C4-50FE-4EF4-A61F-1CB3FD53C47F}" presName="parentLin" presStyleCnt="0"/>
      <dgm:spPr/>
    </dgm:pt>
    <dgm:pt modelId="{05B2E1BC-ACA8-469B-93F0-9CA153EBC731}" type="pres">
      <dgm:prSet presAssocID="{A5C8A7C4-50FE-4EF4-A61F-1CB3FD53C47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A7ACA56-687B-4528-AAB2-0DC779631B6A}" type="pres">
      <dgm:prSet presAssocID="{A5C8A7C4-50FE-4EF4-A61F-1CB3FD53C47F}" presName="parentText" presStyleLbl="node1" presStyleIdx="0" presStyleCnt="3" custScaleX="99698" custScaleY="41489" custLinFactX="7309" custLinFactNeighborX="100000" custLinFactNeighborY="3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7FEF1-4383-4317-A9D2-5E3CC6E5838F}" type="pres">
      <dgm:prSet presAssocID="{A5C8A7C4-50FE-4EF4-A61F-1CB3FD53C47F}" presName="negativeSpace" presStyleCnt="0"/>
      <dgm:spPr/>
    </dgm:pt>
    <dgm:pt modelId="{8848C8EE-439F-4719-9B80-71B5EFEC7756}" type="pres">
      <dgm:prSet presAssocID="{A5C8A7C4-50FE-4EF4-A61F-1CB3FD53C47F}" presName="childText" presStyleLbl="conFgAcc1" presStyleIdx="0" presStyleCnt="3" custScaleY="68573" custLinFactNeighborY="5643">
        <dgm:presLayoutVars>
          <dgm:bulletEnabled val="1"/>
        </dgm:presLayoutVars>
      </dgm:prSet>
      <dgm:spPr/>
    </dgm:pt>
    <dgm:pt modelId="{39438237-2FFD-4F8C-9DB0-DDC652123C3B}" type="pres">
      <dgm:prSet presAssocID="{8447B2EB-A28D-4B4D-BB11-5DB65C5E2421}" presName="spaceBetweenRectangles" presStyleCnt="0"/>
      <dgm:spPr/>
    </dgm:pt>
    <dgm:pt modelId="{6D132527-79AE-4ED2-9807-B6FDC4F038B0}" type="pres">
      <dgm:prSet presAssocID="{40897B91-E136-4835-86F4-EA4B5FB0A870}" presName="parentLin" presStyleCnt="0"/>
      <dgm:spPr/>
    </dgm:pt>
    <dgm:pt modelId="{276CD011-3A9C-4065-91BB-1916295A7450}" type="pres">
      <dgm:prSet presAssocID="{40897B91-E136-4835-86F4-EA4B5FB0A87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49CB345-D7AB-40FB-AC9A-0B463A454A92}" type="pres">
      <dgm:prSet presAssocID="{40897B91-E136-4835-86F4-EA4B5FB0A870}" presName="parentText" presStyleLbl="node1" presStyleIdx="1" presStyleCnt="3" custScaleX="116234" custScaleY="43053" custLinFactNeighborX="86047" custLinFactNeighborY="11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B01FBA-2B8E-4F5D-88D6-653D4F0AED1E}" type="pres">
      <dgm:prSet presAssocID="{40897B91-E136-4835-86F4-EA4B5FB0A870}" presName="negativeSpace" presStyleCnt="0"/>
      <dgm:spPr/>
    </dgm:pt>
    <dgm:pt modelId="{2EE11F13-EB81-4F58-AFF1-E592AF799809}" type="pres">
      <dgm:prSet presAssocID="{40897B91-E136-4835-86F4-EA4B5FB0A870}" presName="childText" presStyleLbl="conFgAcc1" presStyleIdx="1" presStyleCnt="3" custScaleY="72293">
        <dgm:presLayoutVars>
          <dgm:bulletEnabled val="1"/>
        </dgm:presLayoutVars>
      </dgm:prSet>
      <dgm:spPr/>
    </dgm:pt>
    <dgm:pt modelId="{E44B47C8-9A91-404E-8C29-09FAAFD3137F}" type="pres">
      <dgm:prSet presAssocID="{5DC51E96-A26F-4C4F-8A0B-07860F869CDD}" presName="spaceBetweenRectangles" presStyleCnt="0"/>
      <dgm:spPr/>
    </dgm:pt>
    <dgm:pt modelId="{15E077B2-0593-479F-A831-615E4AD80C34}" type="pres">
      <dgm:prSet presAssocID="{514499D1-399B-4020-ACBC-50DA148DA1A7}" presName="parentLin" presStyleCnt="0"/>
      <dgm:spPr/>
    </dgm:pt>
    <dgm:pt modelId="{372B2575-C8CF-426D-B0CC-EFB5EB239BA3}" type="pres">
      <dgm:prSet presAssocID="{514499D1-399B-4020-ACBC-50DA148DA1A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26EEC6B-D1FD-4A84-9BA4-030B967B6052}" type="pres">
      <dgm:prSet presAssocID="{514499D1-399B-4020-ACBC-50DA148DA1A7}" presName="parentText" presStyleLbl="node1" presStyleIdx="2" presStyleCnt="3" custScaleX="122802" custScaleY="43497" custLinFactNeighborX="39535" custLinFactNeighborY="-27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5793B-B13E-47CD-A4E4-E35611E650E7}" type="pres">
      <dgm:prSet presAssocID="{514499D1-399B-4020-ACBC-50DA148DA1A7}" presName="negativeSpace" presStyleCnt="0"/>
      <dgm:spPr/>
    </dgm:pt>
    <dgm:pt modelId="{DCE2089C-C13C-4EB4-9EE9-7B6BE7ECBA27}" type="pres">
      <dgm:prSet presAssocID="{514499D1-399B-4020-ACBC-50DA148DA1A7}" presName="childText" presStyleLbl="conFgAcc1" presStyleIdx="2" presStyleCnt="3" custScaleY="63391">
        <dgm:presLayoutVars>
          <dgm:bulletEnabled val="1"/>
        </dgm:presLayoutVars>
      </dgm:prSet>
      <dgm:spPr/>
    </dgm:pt>
  </dgm:ptLst>
  <dgm:cxnLst>
    <dgm:cxn modelId="{BA1AC86B-5CCF-4B28-98E5-63C102274116}" type="presOf" srcId="{514499D1-399B-4020-ACBC-50DA148DA1A7}" destId="{126EEC6B-D1FD-4A84-9BA4-030B967B6052}" srcOrd="1" destOrd="0" presId="urn:microsoft.com/office/officeart/2005/8/layout/list1"/>
    <dgm:cxn modelId="{078E23D0-DB17-45FD-B5E4-CDC7A9D2F528}" type="presOf" srcId="{BDA29E15-4266-44BD-B5C0-C6470AD40BD3}" destId="{F7037738-1D2C-491E-BD82-F475A2AD73B5}" srcOrd="0" destOrd="0" presId="urn:microsoft.com/office/officeart/2005/8/layout/list1"/>
    <dgm:cxn modelId="{2BC7E08A-CFE1-4FD1-BF91-852C4EB3EC83}" srcId="{BDA29E15-4266-44BD-B5C0-C6470AD40BD3}" destId="{514499D1-399B-4020-ACBC-50DA148DA1A7}" srcOrd="2" destOrd="0" parTransId="{9EF7915E-CA6B-45E1-B8AF-F2185D91589F}" sibTransId="{8D07CB9B-C47B-4D3A-B22A-EA154E4DD11F}"/>
    <dgm:cxn modelId="{70449BDE-963E-4A10-9510-2A0F055EEC28}" type="presOf" srcId="{514499D1-399B-4020-ACBC-50DA148DA1A7}" destId="{372B2575-C8CF-426D-B0CC-EFB5EB239BA3}" srcOrd="0" destOrd="0" presId="urn:microsoft.com/office/officeart/2005/8/layout/list1"/>
    <dgm:cxn modelId="{B98BDF39-9FA9-4766-A19C-E849D9CA7DDE}" type="presOf" srcId="{A5C8A7C4-50FE-4EF4-A61F-1CB3FD53C47F}" destId="{1A7ACA56-687B-4528-AAB2-0DC779631B6A}" srcOrd="1" destOrd="0" presId="urn:microsoft.com/office/officeart/2005/8/layout/list1"/>
    <dgm:cxn modelId="{7C1B42B2-2FD2-4CF6-9187-11AB4F0D2DC1}" srcId="{BDA29E15-4266-44BD-B5C0-C6470AD40BD3}" destId="{A5C8A7C4-50FE-4EF4-A61F-1CB3FD53C47F}" srcOrd="0" destOrd="0" parTransId="{13CE10CB-96F5-4513-970D-E486C39B2D4A}" sibTransId="{8447B2EB-A28D-4B4D-BB11-5DB65C5E2421}"/>
    <dgm:cxn modelId="{31AEA58D-911F-40FF-AC6F-FF1A4C246A8F}" type="presOf" srcId="{40897B91-E136-4835-86F4-EA4B5FB0A870}" destId="{276CD011-3A9C-4065-91BB-1916295A7450}" srcOrd="0" destOrd="0" presId="urn:microsoft.com/office/officeart/2005/8/layout/list1"/>
    <dgm:cxn modelId="{4F02A5D2-6E0D-4354-93B3-77DD037C8908}" type="presOf" srcId="{A5C8A7C4-50FE-4EF4-A61F-1CB3FD53C47F}" destId="{05B2E1BC-ACA8-469B-93F0-9CA153EBC731}" srcOrd="0" destOrd="0" presId="urn:microsoft.com/office/officeart/2005/8/layout/list1"/>
    <dgm:cxn modelId="{6C58C500-B02A-4F7E-A171-4EB6D6581DAE}" type="presOf" srcId="{40897B91-E136-4835-86F4-EA4B5FB0A870}" destId="{049CB345-D7AB-40FB-AC9A-0B463A454A92}" srcOrd="1" destOrd="0" presId="urn:microsoft.com/office/officeart/2005/8/layout/list1"/>
    <dgm:cxn modelId="{0281CDD2-1C13-4A65-8292-1DB191EB2302}" srcId="{BDA29E15-4266-44BD-B5C0-C6470AD40BD3}" destId="{40897B91-E136-4835-86F4-EA4B5FB0A870}" srcOrd="1" destOrd="0" parTransId="{4FD346D4-9491-4BEB-963A-87D720E79848}" sibTransId="{5DC51E96-A26F-4C4F-8A0B-07860F869CDD}"/>
    <dgm:cxn modelId="{4C238531-D203-4D13-842A-C37AE1B2241C}" type="presParOf" srcId="{F7037738-1D2C-491E-BD82-F475A2AD73B5}" destId="{77A69880-356D-49F8-8355-87D235897545}" srcOrd="0" destOrd="0" presId="urn:microsoft.com/office/officeart/2005/8/layout/list1"/>
    <dgm:cxn modelId="{5EF97FF7-FEFC-497F-AEBF-364B72005961}" type="presParOf" srcId="{77A69880-356D-49F8-8355-87D235897545}" destId="{05B2E1BC-ACA8-469B-93F0-9CA153EBC731}" srcOrd="0" destOrd="0" presId="urn:microsoft.com/office/officeart/2005/8/layout/list1"/>
    <dgm:cxn modelId="{391D1D2D-EF30-49FE-AC8B-C5E4B750E6AD}" type="presParOf" srcId="{77A69880-356D-49F8-8355-87D235897545}" destId="{1A7ACA56-687B-4528-AAB2-0DC779631B6A}" srcOrd="1" destOrd="0" presId="urn:microsoft.com/office/officeart/2005/8/layout/list1"/>
    <dgm:cxn modelId="{E9B43AD1-5CDD-4487-926D-5CA1E3EBBDB8}" type="presParOf" srcId="{F7037738-1D2C-491E-BD82-F475A2AD73B5}" destId="{BBB7FEF1-4383-4317-A9D2-5E3CC6E5838F}" srcOrd="1" destOrd="0" presId="urn:microsoft.com/office/officeart/2005/8/layout/list1"/>
    <dgm:cxn modelId="{FB91EFC7-E22D-4B51-9E79-6ADE596595F9}" type="presParOf" srcId="{F7037738-1D2C-491E-BD82-F475A2AD73B5}" destId="{8848C8EE-439F-4719-9B80-71B5EFEC7756}" srcOrd="2" destOrd="0" presId="urn:microsoft.com/office/officeart/2005/8/layout/list1"/>
    <dgm:cxn modelId="{480363F9-B176-4D9E-B675-F0F05705D343}" type="presParOf" srcId="{F7037738-1D2C-491E-BD82-F475A2AD73B5}" destId="{39438237-2FFD-4F8C-9DB0-DDC652123C3B}" srcOrd="3" destOrd="0" presId="urn:microsoft.com/office/officeart/2005/8/layout/list1"/>
    <dgm:cxn modelId="{E08ECF58-CF29-4847-A570-2A282FFBBA0A}" type="presParOf" srcId="{F7037738-1D2C-491E-BD82-F475A2AD73B5}" destId="{6D132527-79AE-4ED2-9807-B6FDC4F038B0}" srcOrd="4" destOrd="0" presId="urn:microsoft.com/office/officeart/2005/8/layout/list1"/>
    <dgm:cxn modelId="{E4F70F87-E59E-4870-8FC7-5F097ED41D01}" type="presParOf" srcId="{6D132527-79AE-4ED2-9807-B6FDC4F038B0}" destId="{276CD011-3A9C-4065-91BB-1916295A7450}" srcOrd="0" destOrd="0" presId="urn:microsoft.com/office/officeart/2005/8/layout/list1"/>
    <dgm:cxn modelId="{13E9F4C1-9317-43C3-BA51-E3F9B757EF2C}" type="presParOf" srcId="{6D132527-79AE-4ED2-9807-B6FDC4F038B0}" destId="{049CB345-D7AB-40FB-AC9A-0B463A454A92}" srcOrd="1" destOrd="0" presId="urn:microsoft.com/office/officeart/2005/8/layout/list1"/>
    <dgm:cxn modelId="{7E2DCD8C-5B27-404B-93D7-74E13D8A054F}" type="presParOf" srcId="{F7037738-1D2C-491E-BD82-F475A2AD73B5}" destId="{B7B01FBA-2B8E-4F5D-88D6-653D4F0AED1E}" srcOrd="5" destOrd="0" presId="urn:microsoft.com/office/officeart/2005/8/layout/list1"/>
    <dgm:cxn modelId="{9AC42C4C-90BD-4958-B143-520702A37522}" type="presParOf" srcId="{F7037738-1D2C-491E-BD82-F475A2AD73B5}" destId="{2EE11F13-EB81-4F58-AFF1-E592AF799809}" srcOrd="6" destOrd="0" presId="urn:microsoft.com/office/officeart/2005/8/layout/list1"/>
    <dgm:cxn modelId="{EFEF09DC-FDBB-4CD8-9E92-93718A64E0FD}" type="presParOf" srcId="{F7037738-1D2C-491E-BD82-F475A2AD73B5}" destId="{E44B47C8-9A91-404E-8C29-09FAAFD3137F}" srcOrd="7" destOrd="0" presId="urn:microsoft.com/office/officeart/2005/8/layout/list1"/>
    <dgm:cxn modelId="{47631332-C36C-4045-BDAE-4E9C1BB19437}" type="presParOf" srcId="{F7037738-1D2C-491E-BD82-F475A2AD73B5}" destId="{15E077B2-0593-479F-A831-615E4AD80C34}" srcOrd="8" destOrd="0" presId="urn:microsoft.com/office/officeart/2005/8/layout/list1"/>
    <dgm:cxn modelId="{44FA81FF-4FF0-41F2-8586-711B74201B46}" type="presParOf" srcId="{15E077B2-0593-479F-A831-615E4AD80C34}" destId="{372B2575-C8CF-426D-B0CC-EFB5EB239BA3}" srcOrd="0" destOrd="0" presId="urn:microsoft.com/office/officeart/2005/8/layout/list1"/>
    <dgm:cxn modelId="{8B1B16BC-FEE3-4765-A0DF-DCB7CA41DB07}" type="presParOf" srcId="{15E077B2-0593-479F-A831-615E4AD80C34}" destId="{126EEC6B-D1FD-4A84-9BA4-030B967B6052}" srcOrd="1" destOrd="0" presId="urn:microsoft.com/office/officeart/2005/8/layout/list1"/>
    <dgm:cxn modelId="{E6D1761A-75DA-4138-B72B-1C4247F93803}" type="presParOf" srcId="{F7037738-1D2C-491E-BD82-F475A2AD73B5}" destId="{C065793B-B13E-47CD-A4E4-E35611E650E7}" srcOrd="9" destOrd="0" presId="urn:microsoft.com/office/officeart/2005/8/layout/list1"/>
    <dgm:cxn modelId="{11AC621D-7125-4095-9B67-D4130C7BE0BA}" type="presParOf" srcId="{F7037738-1D2C-491E-BD82-F475A2AD73B5}" destId="{DCE2089C-C13C-4EB4-9EE9-7B6BE7ECBA2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8337A3-B5B8-4CC3-8476-288218FDE45E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7CA84-E8F5-4A20-8C45-9A00105F85A6}">
      <dsp:nvSpPr>
        <dsp:cNvPr id="0" name=""/>
        <dsp:cNvSpPr/>
      </dsp:nvSpPr>
      <dsp:spPr>
        <a:xfrm>
          <a:off x="0" y="1219199"/>
          <a:ext cx="18288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Use their judgment </a:t>
          </a:r>
          <a:endParaRPr lang="en-US" sz="2400" b="1" kern="1200" dirty="0"/>
        </a:p>
      </dsp:txBody>
      <dsp:txXfrm>
        <a:off x="79355" y="1298554"/>
        <a:ext cx="1670090" cy="1466890"/>
      </dsp:txXfrm>
    </dsp:sp>
    <dsp:sp modelId="{5286871C-F57E-423D-8B06-DC3761B46E5C}">
      <dsp:nvSpPr>
        <dsp:cNvPr id="0" name=""/>
        <dsp:cNvSpPr/>
      </dsp:nvSpPr>
      <dsp:spPr>
        <a:xfrm>
          <a:off x="2133600" y="1219199"/>
          <a:ext cx="182880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Ask the right questions</a:t>
          </a:r>
        </a:p>
      </dsp:txBody>
      <dsp:txXfrm>
        <a:off x="2212955" y="1298554"/>
        <a:ext cx="1670090" cy="1466890"/>
      </dsp:txXfrm>
    </dsp:sp>
    <dsp:sp modelId="{DC94F8F4-3E77-42AD-8613-F69D600A7709}">
      <dsp:nvSpPr>
        <dsp:cNvPr id="0" name=""/>
        <dsp:cNvSpPr/>
      </dsp:nvSpPr>
      <dsp:spPr>
        <a:xfrm>
          <a:off x="4267200" y="1219199"/>
          <a:ext cx="18288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Apply the evidence</a:t>
          </a:r>
        </a:p>
      </dsp:txBody>
      <dsp:txXfrm>
        <a:off x="4346555" y="1298554"/>
        <a:ext cx="167009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A88B4-30F9-457C-83C6-9877007902FF}">
      <dsp:nvSpPr>
        <dsp:cNvPr id="0" name=""/>
        <dsp:cNvSpPr/>
      </dsp:nvSpPr>
      <dsp:spPr>
        <a:xfrm>
          <a:off x="0" y="0"/>
          <a:ext cx="6019800" cy="116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Efficacy</a:t>
          </a:r>
          <a:endParaRPr lang="en-US" sz="4400" b="1" kern="1200" dirty="0"/>
        </a:p>
      </dsp:txBody>
      <dsp:txXfrm>
        <a:off x="56658" y="56658"/>
        <a:ext cx="5906484" cy="1047324"/>
      </dsp:txXfrm>
    </dsp:sp>
    <dsp:sp modelId="{C45E6680-27A4-458A-AA68-43C863BDCDD2}">
      <dsp:nvSpPr>
        <dsp:cNvPr id="0" name=""/>
        <dsp:cNvSpPr/>
      </dsp:nvSpPr>
      <dsp:spPr>
        <a:xfrm>
          <a:off x="0" y="1350079"/>
          <a:ext cx="6019800" cy="116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Cost-effectiveness</a:t>
          </a:r>
          <a:endParaRPr lang="en-US" sz="4000" b="1" kern="1200" dirty="0"/>
        </a:p>
      </dsp:txBody>
      <dsp:txXfrm>
        <a:off x="56658" y="1406737"/>
        <a:ext cx="5906484" cy="1047324"/>
      </dsp:txXfrm>
    </dsp:sp>
    <dsp:sp modelId="{361BA965-0892-4A8E-AA3C-7D0A8E487512}">
      <dsp:nvSpPr>
        <dsp:cNvPr id="0" name=""/>
        <dsp:cNvSpPr/>
      </dsp:nvSpPr>
      <dsp:spPr>
        <a:xfrm>
          <a:off x="0" y="2689280"/>
          <a:ext cx="6019800" cy="116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Safety</a:t>
          </a:r>
          <a:endParaRPr lang="en-US" sz="4000" b="1" kern="1200" dirty="0"/>
        </a:p>
      </dsp:txBody>
      <dsp:txXfrm>
        <a:off x="56658" y="2745938"/>
        <a:ext cx="5906484" cy="1047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22ACB-38D8-48A6-93D0-5D620549CD10}">
      <dsp:nvSpPr>
        <dsp:cNvPr id="0" name=""/>
        <dsp:cNvSpPr/>
      </dsp:nvSpPr>
      <dsp:spPr>
        <a:xfrm>
          <a:off x="2645" y="1559877"/>
          <a:ext cx="2821728" cy="142684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Cambria" pitchFamily="18" charset="0"/>
            </a:rPr>
            <a:t>Initial focus on medications</a:t>
          </a:r>
          <a:endParaRPr lang="en-US" sz="2400" b="1" i="1" kern="1200" dirty="0">
            <a:latin typeface="Cambria" pitchFamily="18" charset="0"/>
          </a:endParaRPr>
        </a:p>
      </dsp:txBody>
      <dsp:txXfrm>
        <a:off x="2645" y="1559877"/>
        <a:ext cx="2465017" cy="1426844"/>
      </dsp:txXfrm>
    </dsp:sp>
    <dsp:sp modelId="{797058D9-E9BA-4B7E-9F38-70927CF4802F}">
      <dsp:nvSpPr>
        <dsp:cNvPr id="0" name=""/>
        <dsp:cNvSpPr/>
      </dsp:nvSpPr>
      <dsp:spPr>
        <a:xfrm>
          <a:off x="2110951" y="1559877"/>
          <a:ext cx="3567112" cy="142684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tx1"/>
              </a:solidFill>
              <a:latin typeface="Cambria" pitchFamily="18" charset="0"/>
            </a:rPr>
            <a:t>Adaptation to other clinical areas</a:t>
          </a:r>
        </a:p>
      </dsp:txBody>
      <dsp:txXfrm>
        <a:off x="2824373" y="1559877"/>
        <a:ext cx="2140268" cy="1426844"/>
      </dsp:txXfrm>
    </dsp:sp>
    <dsp:sp modelId="{EE91D6A8-2317-4245-BBA8-7951C3FBAC08}">
      <dsp:nvSpPr>
        <dsp:cNvPr id="0" name=""/>
        <dsp:cNvSpPr/>
      </dsp:nvSpPr>
      <dsp:spPr>
        <a:xfrm>
          <a:off x="4964641" y="1559877"/>
          <a:ext cx="3567112" cy="142684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latin typeface="Cambria" pitchFamily="18" charset="0"/>
            </a:rPr>
            <a:t>Recognition of  broader scope and definition</a:t>
          </a:r>
        </a:p>
      </dsp:txBody>
      <dsp:txXfrm>
        <a:off x="5678063" y="1559877"/>
        <a:ext cx="2140268" cy="1426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0131A-8A65-4D90-8B94-251A00E66927}">
      <dsp:nvSpPr>
        <dsp:cNvPr id="0" name=""/>
        <dsp:cNvSpPr/>
      </dsp:nvSpPr>
      <dsp:spPr>
        <a:xfrm rot="444416">
          <a:off x="1098859" y="-107584"/>
          <a:ext cx="5587660" cy="558766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17166-9CEB-4E81-A3C4-C41A93F49206}">
      <dsp:nvSpPr>
        <dsp:cNvPr id="0" name=""/>
        <dsp:cNvSpPr/>
      </dsp:nvSpPr>
      <dsp:spPr>
        <a:xfrm>
          <a:off x="2895600" y="2982"/>
          <a:ext cx="1904998" cy="791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Nursing Home Care</a:t>
          </a:r>
          <a:endParaRPr lang="en-US" sz="2000" kern="1200" dirty="0"/>
        </a:p>
      </dsp:txBody>
      <dsp:txXfrm>
        <a:off x="2934215" y="41597"/>
        <a:ext cx="1827768" cy="713810"/>
      </dsp:txXfrm>
    </dsp:sp>
    <dsp:sp modelId="{59275D68-454D-40F2-A292-0ED28B0B0C70}">
      <dsp:nvSpPr>
        <dsp:cNvPr id="0" name=""/>
        <dsp:cNvSpPr/>
      </dsp:nvSpPr>
      <dsp:spPr>
        <a:xfrm>
          <a:off x="4953009" y="990599"/>
          <a:ext cx="1582080" cy="791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Opioids</a:t>
          </a:r>
          <a:endParaRPr lang="en-US" sz="2000" kern="1200" dirty="0"/>
        </a:p>
      </dsp:txBody>
      <dsp:txXfrm>
        <a:off x="4991624" y="1029214"/>
        <a:ext cx="1504850" cy="713810"/>
      </dsp:txXfrm>
    </dsp:sp>
    <dsp:sp modelId="{9B717765-19C2-4A63-9428-12DA042A3B8A}">
      <dsp:nvSpPr>
        <dsp:cNvPr id="0" name=""/>
        <dsp:cNvSpPr/>
      </dsp:nvSpPr>
      <dsp:spPr>
        <a:xfrm>
          <a:off x="5181601" y="2438400"/>
          <a:ext cx="1582080" cy="791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Cancer Screening</a:t>
          </a:r>
          <a:endParaRPr lang="en-US" sz="2000" kern="1200" dirty="0"/>
        </a:p>
      </dsp:txBody>
      <dsp:txXfrm>
        <a:off x="5220216" y="2477015"/>
        <a:ext cx="1504850" cy="713810"/>
      </dsp:txXfrm>
    </dsp:sp>
    <dsp:sp modelId="{4EB8C159-735B-4471-A7FC-CF115B15C3F1}">
      <dsp:nvSpPr>
        <dsp:cNvPr id="0" name=""/>
        <dsp:cNvSpPr/>
      </dsp:nvSpPr>
      <dsp:spPr>
        <a:xfrm>
          <a:off x="4876796" y="3733789"/>
          <a:ext cx="1582080" cy="791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Child Wellness</a:t>
          </a:r>
          <a:endParaRPr lang="en-US" sz="2000" kern="1200" dirty="0"/>
        </a:p>
      </dsp:txBody>
      <dsp:txXfrm>
        <a:off x="4915411" y="3772404"/>
        <a:ext cx="1504850" cy="713810"/>
      </dsp:txXfrm>
    </dsp:sp>
    <dsp:sp modelId="{F3078B56-9F81-4647-AC77-9A40DA5F6BF0}">
      <dsp:nvSpPr>
        <dsp:cNvPr id="0" name=""/>
        <dsp:cNvSpPr/>
      </dsp:nvSpPr>
      <dsp:spPr>
        <a:xfrm>
          <a:off x="3124206" y="4571990"/>
          <a:ext cx="1582080" cy="7910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Autism Screening</a:t>
          </a:r>
        </a:p>
      </dsp:txBody>
      <dsp:txXfrm>
        <a:off x="3162821" y="4610605"/>
        <a:ext cx="1504850" cy="713810"/>
      </dsp:txXfrm>
    </dsp:sp>
    <dsp:sp modelId="{D84F1529-E02A-4F3D-ACBC-256E377CEEB4}">
      <dsp:nvSpPr>
        <dsp:cNvPr id="0" name=""/>
        <dsp:cNvSpPr/>
      </dsp:nvSpPr>
      <dsp:spPr>
        <a:xfrm>
          <a:off x="1371600" y="3657599"/>
          <a:ext cx="1582080" cy="791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Falls Prevention</a:t>
          </a:r>
        </a:p>
      </dsp:txBody>
      <dsp:txXfrm>
        <a:off x="1410215" y="3696214"/>
        <a:ext cx="1504850" cy="713810"/>
      </dsp:txXfrm>
    </dsp:sp>
    <dsp:sp modelId="{CE1F6912-FCA1-48BA-97AC-161A4D0DE74C}">
      <dsp:nvSpPr>
        <dsp:cNvPr id="0" name=""/>
        <dsp:cNvSpPr/>
      </dsp:nvSpPr>
      <dsp:spPr>
        <a:xfrm>
          <a:off x="914411" y="2362204"/>
          <a:ext cx="1582080" cy="791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Diabetes Treatment</a:t>
          </a:r>
        </a:p>
      </dsp:txBody>
      <dsp:txXfrm>
        <a:off x="953026" y="2400819"/>
        <a:ext cx="1504850" cy="713810"/>
      </dsp:txXfrm>
    </dsp:sp>
    <dsp:sp modelId="{B3F54C32-6E8E-4BB8-8519-B0609FA73777}">
      <dsp:nvSpPr>
        <dsp:cNvPr id="0" name=""/>
        <dsp:cNvSpPr/>
      </dsp:nvSpPr>
      <dsp:spPr>
        <a:xfrm>
          <a:off x="1143004" y="990599"/>
          <a:ext cx="1582080" cy="791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Smoking Cessation</a:t>
          </a:r>
        </a:p>
      </dsp:txBody>
      <dsp:txXfrm>
        <a:off x="1181619" y="1029214"/>
        <a:ext cx="1504850" cy="7138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8C8EE-439F-4719-9B80-71B5EFEC7756}">
      <dsp:nvSpPr>
        <dsp:cNvPr id="0" name=""/>
        <dsp:cNvSpPr/>
      </dsp:nvSpPr>
      <dsp:spPr>
        <a:xfrm>
          <a:off x="0" y="22899"/>
          <a:ext cx="6553200" cy="9677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ACA56-687B-4528-AAB2-0DC779631B6A}">
      <dsp:nvSpPr>
        <dsp:cNvPr id="0" name=""/>
        <dsp:cNvSpPr/>
      </dsp:nvSpPr>
      <dsp:spPr>
        <a:xfrm>
          <a:off x="990601" y="152400"/>
          <a:ext cx="4573386" cy="6858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387" tIns="0" rIns="173387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Easy to understand and use</a:t>
          </a:r>
        </a:p>
      </dsp:txBody>
      <dsp:txXfrm>
        <a:off x="1024082" y="185881"/>
        <a:ext cx="4506424" cy="618900"/>
      </dsp:txXfrm>
    </dsp:sp>
    <dsp:sp modelId="{2EE11F13-EB81-4F58-AFF1-E592AF799809}">
      <dsp:nvSpPr>
        <dsp:cNvPr id="0" name=""/>
        <dsp:cNvSpPr/>
      </dsp:nvSpPr>
      <dsp:spPr>
        <a:xfrm>
          <a:off x="0" y="1161094"/>
          <a:ext cx="6553200" cy="10201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CB345-D7AB-40FB-AC9A-0B463A454A92}">
      <dsp:nvSpPr>
        <dsp:cNvPr id="0" name=""/>
        <dsp:cNvSpPr/>
      </dsp:nvSpPr>
      <dsp:spPr>
        <a:xfrm>
          <a:off x="609601" y="1295394"/>
          <a:ext cx="5331932" cy="7117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387" tIns="0" rIns="173387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Addresses their needs and priorities</a:t>
          </a:r>
        </a:p>
      </dsp:txBody>
      <dsp:txXfrm>
        <a:off x="644344" y="1330137"/>
        <a:ext cx="5262446" cy="642231"/>
      </dsp:txXfrm>
    </dsp:sp>
    <dsp:sp modelId="{DCE2089C-C13C-4EB4-9EE9-7B6BE7ECBA27}">
      <dsp:nvSpPr>
        <dsp:cNvPr id="0" name=""/>
        <dsp:cNvSpPr/>
      </dsp:nvSpPr>
      <dsp:spPr>
        <a:xfrm>
          <a:off x="0" y="2376191"/>
          <a:ext cx="6553200" cy="8945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EEC6B-D1FD-4A84-9BA4-030B967B6052}">
      <dsp:nvSpPr>
        <dsp:cNvPr id="0" name=""/>
        <dsp:cNvSpPr/>
      </dsp:nvSpPr>
      <dsp:spPr>
        <a:xfrm>
          <a:off x="457200" y="2438398"/>
          <a:ext cx="5633222" cy="7190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3387" tIns="0" rIns="173387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Helps them learn new information/skills</a:t>
          </a:r>
        </a:p>
      </dsp:txBody>
      <dsp:txXfrm>
        <a:off x="492301" y="2473499"/>
        <a:ext cx="5563020" cy="64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27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355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355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E1599D-880A-4F6A-ABDE-340F2770A3B2}" type="datetimeFigureOut">
              <a:rPr lang="en-US"/>
              <a:pPr>
                <a:defRPr/>
              </a:pPr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2913" cy="46355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31263"/>
            <a:ext cx="2982912" cy="46355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D8B14-524E-4EB0-BF03-7073B7BF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7E914-A2E6-4CD4-B29E-70D06DC6F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 eaLnBrk="1" hangingPunct="1">
              <a:defRPr/>
            </a:pPr>
            <a:fld id="{09DF0B13-5B63-41E8-AD11-3A84C776CF6C}" type="slidenum">
              <a:rPr lang="en-US" sz="1200">
                <a:latin typeface="+mn-lt"/>
              </a:rPr>
              <a:pPr algn="r" eaLnBrk="1" hangingPunct="1">
                <a:defRPr/>
              </a:pPr>
              <a:t>10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 eaLnBrk="1" hangingPunct="1">
              <a:defRPr/>
            </a:pPr>
            <a:fld id="{09DF0B13-5B63-41E8-AD11-3A84C776CF6C}" type="slidenum">
              <a:rPr lang="en-US" sz="1200">
                <a:latin typeface="+mn-lt"/>
              </a:rPr>
              <a:pPr algn="r" eaLnBrk="1" hangingPunct="1">
                <a:defRPr/>
              </a:pPr>
              <a:t>11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63E31-6A74-4479-BC8F-A7CE7ED607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45C6BC-8CDA-4148-AB25-FED2014132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5162E3-B5B1-4B23-9882-F67B90615B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 eaLnBrk="1" hangingPunct="1">
              <a:defRPr/>
            </a:pPr>
            <a:fld id="{CA6E2CBA-C4B6-4528-81CE-1418F5155FD0}" type="slidenum">
              <a:rPr lang="en-US" sz="1200">
                <a:latin typeface="+mn-lt"/>
              </a:rPr>
              <a:pPr algn="r" eaLnBrk="1" hangingPunct="1">
                <a:defRPr/>
              </a:pPr>
              <a:t>15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BB2ECA-1D5D-48C7-91A0-4B50C6BC7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700" smtClean="0">
              <a:latin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4A4AE7-AC16-438F-B09E-F2C1D93A0CC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1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34384-5137-4A8D-AA30-4A27209A1D9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97902" y="8830659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5" tIns="46218" rIns="92435" bIns="46218" anchor="b"/>
          <a:lstStyle/>
          <a:p>
            <a:pPr algn="r" defTabSz="924539" eaLnBrk="1" hangingPunct="1"/>
            <a:fld id="{F9375DD6-985C-4C2F-94F7-A3A65D0F1BA1}" type="slidenum">
              <a:rPr lang="en-US" sz="1200" b="0" i="0">
                <a:latin typeface="Century Gothic" pitchFamily="34" charset="0"/>
                <a:cs typeface="Arial" charset="0"/>
              </a:rPr>
              <a:pPr algn="r" defTabSz="924539" eaLnBrk="1" hangingPunct="1"/>
              <a:t>21</a:t>
            </a:fld>
            <a:endParaRPr lang="en-US" sz="1200" b="0" i="0" dirty="0">
              <a:latin typeface="Century Gothic" pitchFamily="34" charset="0"/>
              <a:cs typeface="Arial" charset="0"/>
            </a:endParaRPr>
          </a:p>
        </p:txBody>
      </p:sp>
      <p:sp>
        <p:nvSpPr>
          <p:cNvPr id="45060" name="Rectangle 7"/>
          <p:cNvSpPr txBox="1">
            <a:spLocks noGrp="1" noChangeArrowheads="1"/>
          </p:cNvSpPr>
          <p:nvPr/>
        </p:nvSpPr>
        <p:spPr bwMode="auto">
          <a:xfrm>
            <a:off x="3897902" y="8832195"/>
            <a:ext cx="2983911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5" tIns="46578" rIns="93155" bIns="46578" anchor="b"/>
          <a:lstStyle/>
          <a:p>
            <a:pPr algn="r" defTabSz="932130" eaLnBrk="1" hangingPunct="1"/>
            <a:fld id="{DA9B5B50-49C7-4B31-B924-4AB2D93FA937}" type="slidenum">
              <a:rPr lang="en-US" sz="1200" b="0" i="0">
                <a:latin typeface="Century Gothic" pitchFamily="34" charset="0"/>
                <a:cs typeface="Arial" charset="0"/>
              </a:rPr>
              <a:pPr algn="r" defTabSz="932130" eaLnBrk="1" hangingPunct="1"/>
              <a:t>21</a:t>
            </a:fld>
            <a:endParaRPr lang="en-US" sz="1200" b="0" i="0" dirty="0">
              <a:latin typeface="Century Gothic" pitchFamily="34" charset="0"/>
              <a:cs typeface="Arial" charset="0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2250" y="542925"/>
            <a:ext cx="3821113" cy="2867025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489" y="3796645"/>
            <a:ext cx="5888669" cy="5035550"/>
          </a:xfrm>
          <a:noFill/>
          <a:ln/>
        </p:spPr>
        <p:txBody>
          <a:bodyPr lIns="93155" tIns="46578" rIns="93155" bIns="46578"/>
          <a:lstStyle/>
          <a:p>
            <a:pPr eaLnBrk="1" hangingPunct="1"/>
            <a:endParaRPr lang="en-US" sz="15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435" tIns="46218" rIns="92435" bIns="46218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84996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5" tIns="46218" rIns="92435" bIns="46218" anchor="b"/>
          <a:lstStyle/>
          <a:p>
            <a:pPr algn="r" defTabSz="923925" eaLnBrk="1" hangingPunct="1"/>
            <a:fld id="{9FD74519-88D8-4FBA-8DED-43AEA2531CDA}" type="slidenum">
              <a:rPr lang="en-US" sz="1200">
                <a:latin typeface="Century Gothic" pitchFamily="34" charset="0"/>
                <a:cs typeface="Arial" charset="0"/>
              </a:rPr>
              <a:pPr algn="r" defTabSz="923925" eaLnBrk="1" hangingPunct="1"/>
              <a:t>24</a:t>
            </a:fld>
            <a:endParaRPr lang="en-US" sz="1200"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435" tIns="46218" rIns="92435" bIns="46218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5" tIns="46218" rIns="92435" bIns="46218" anchor="b"/>
          <a:lstStyle/>
          <a:p>
            <a:pPr algn="r" defTabSz="923925" eaLnBrk="1" hangingPunct="1"/>
            <a:fld id="{9FD74519-88D8-4FBA-8DED-43AEA2531CDA}" type="slidenum">
              <a:rPr lang="en-US" sz="1200">
                <a:latin typeface="Century Gothic" pitchFamily="34" charset="0"/>
                <a:cs typeface="Arial" charset="0"/>
              </a:rPr>
              <a:pPr algn="r" defTabSz="923925" eaLnBrk="1" hangingPunct="1"/>
              <a:t>25</a:t>
            </a:fld>
            <a:endParaRPr lang="en-US" sz="1200"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BD8B14-524E-4EB0-BF03-7073B7BF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3897313" y="0"/>
            <a:ext cx="2982912" cy="463550"/>
          </a:xfrm>
          <a:prstGeom prst="rect">
            <a:avLst/>
          </a:prstGeom>
          <a:noFill/>
        </p:spPr>
        <p:txBody>
          <a:bodyPr lIns="92437" tIns="46219" rIns="92437" bIns="46219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0" y="8831263"/>
            <a:ext cx="2982913" cy="463550"/>
          </a:xfrm>
          <a:prstGeom prst="rect">
            <a:avLst/>
          </a:prstGeom>
          <a:noFill/>
        </p:spPr>
        <p:txBody>
          <a:bodyPr lIns="92437" tIns="46219" rIns="92437" bIns="4621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644D1-3653-4979-9D9F-584B90F9A74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9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435" tIns="46218" rIns="92435" bIns="46218"/>
          <a:lstStyle/>
          <a:p>
            <a:pPr eaLnBrk="1" hangingPunct="1"/>
            <a:endParaRPr lang="en-US" smtClean="0"/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3897902" y="883066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5" tIns="46218" rIns="92435" bIns="46218" anchor="b"/>
          <a:lstStyle/>
          <a:p>
            <a:pPr algn="r" defTabSz="924539" eaLnBrk="1" hangingPunct="1"/>
            <a:fld id="{B428EC14-FB46-4699-85CA-61D0A751FA76}" type="slidenum">
              <a:rPr lang="en-US" sz="1200" b="0" i="0">
                <a:latin typeface="Century Gothic" pitchFamily="34" charset="0"/>
                <a:cs typeface="Arial" charset="0"/>
              </a:rPr>
              <a:pPr algn="r" defTabSz="924539" eaLnBrk="1" hangingPunct="1"/>
              <a:t>33</a:t>
            </a:fld>
            <a:endParaRPr lang="en-US" sz="1200" b="0" i="0" dirty="0"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644D1-3653-4979-9D9F-584B90F9A74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915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435" tIns="46218" rIns="92435" bIns="46218"/>
          <a:lstStyle/>
          <a:p>
            <a:pPr eaLnBrk="1" hangingPunct="1"/>
            <a:endParaRPr lang="en-US" smtClean="0"/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3897902" y="883066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5" tIns="46218" rIns="92435" bIns="46218" anchor="b"/>
          <a:lstStyle/>
          <a:p>
            <a:pPr algn="r" defTabSz="924539" eaLnBrk="1" hangingPunct="1"/>
            <a:fld id="{B428EC14-FB46-4699-85CA-61D0A751FA76}" type="slidenum">
              <a:rPr lang="en-US" sz="1200" b="0" i="0">
                <a:latin typeface="Century Gothic" pitchFamily="34" charset="0"/>
                <a:cs typeface="Arial" charset="0"/>
              </a:rPr>
              <a:pPr algn="r" defTabSz="924539" eaLnBrk="1" hangingPunct="1"/>
              <a:t>35</a:t>
            </a:fld>
            <a:endParaRPr lang="en-US" sz="1200" b="0" i="0" dirty="0">
              <a:latin typeface="Century Gothic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07F368-EDF3-41CA-869C-E09ECB2007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EF327-5EAC-4497-ADE3-FEBDC3687B7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4A2197-8D77-420B-94AC-804AC5770B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437" tIns="46219" rIns="92437" bIns="46219" anchor="b"/>
          <a:lstStyle/>
          <a:p>
            <a:pPr algn="r" eaLnBrk="1" hangingPunct="1">
              <a:defRPr/>
            </a:pPr>
            <a:fld id="{EA8E9530-3292-4FC2-BCB3-5C94631CE32A}" type="slidenum">
              <a:rPr lang="en-US" sz="1200">
                <a:latin typeface="+mn-lt"/>
              </a:rPr>
              <a:pPr algn="r" eaLnBrk="1" hangingPunct="1">
                <a:defRPr/>
              </a:pPr>
              <a:t>6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330381-E299-4385-8332-A3D39FE271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3E9F10-D2A9-41D6-AF33-9B312E4C28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0AC6C6-0ECC-4BE1-A37E-FF46F32F02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739A0-4F8B-4941-A0E4-E36852A4D514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F88EF-E0F0-46B5-9BBF-B6044DF89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B2DAE-F680-4580-B421-C03EB39EAEC9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19D62-69BE-44D6-86AD-255BFBBAD6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08B3DC7-B6B1-4698-8DC0-4C331691A107}" type="datetimeFigureOut">
              <a:rPr lang="en-US" smtClean="0"/>
              <a:pPr>
                <a:defRPr/>
              </a:pPr>
              <a:t>9/27/15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89EB689-921D-4723-B382-2DF988586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0" descr="NaRCAD_logo_1_sm.jpg"/>
          <p:cNvPicPr>
            <a:picLocks noChangeAspect="1"/>
          </p:cNvPicPr>
          <p:nvPr userDrawn="1"/>
        </p:nvPicPr>
        <p:blipFill>
          <a:blip r:embed="rId13" cstate="print"/>
          <a:srcRect l="9773" t="17857" r="8128" b="17857"/>
          <a:stretch>
            <a:fillRect/>
          </a:stretch>
        </p:blipFill>
        <p:spPr bwMode="auto">
          <a:xfrm>
            <a:off x="7848600" y="6172200"/>
            <a:ext cx="838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i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Evidence-based </a:t>
            </a:r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Medicine </a:t>
            </a:r>
          </a:p>
          <a:p>
            <a:pPr algn="ctr"/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and Academic Detailing </a:t>
            </a:r>
          </a:p>
          <a:p>
            <a:pPr algn="ctr"/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in the 21</a:t>
            </a:r>
            <a:r>
              <a:rPr lang="en-US" sz="4800" i="1" baseline="300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st</a:t>
            </a:r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Century</a:t>
            </a:r>
            <a:endParaRPr lang="en-US" sz="48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endParaRPr lang="en-US" sz="4400" dirty="0">
              <a:latin typeface="Cambria" pitchFamily="18" charset="0"/>
            </a:endParaRPr>
          </a:p>
          <a:p>
            <a:pPr algn="ctr"/>
            <a:r>
              <a:rPr lang="en-US" sz="2800" b="1" cap="small" dirty="0">
                <a:latin typeface="Cambria" pitchFamily="18" charset="0"/>
              </a:rPr>
              <a:t>Michael </a:t>
            </a:r>
            <a:r>
              <a:rPr lang="en-US" sz="2800" b="1" cap="small" dirty="0" smtClean="0">
                <a:latin typeface="Cambria" pitchFamily="18" charset="0"/>
              </a:rPr>
              <a:t>A. </a:t>
            </a:r>
            <a:r>
              <a:rPr lang="en-US" sz="2800" b="1" cap="small" dirty="0">
                <a:latin typeface="Cambria" pitchFamily="18" charset="0"/>
              </a:rPr>
              <a:t>Fischer, M.D., M.S</a:t>
            </a:r>
            <a:r>
              <a:rPr lang="en-US" b="1" cap="small" dirty="0">
                <a:latin typeface="Cambria" pitchFamily="18" charset="0"/>
              </a:rPr>
              <a:t>.</a:t>
            </a:r>
          </a:p>
          <a:p>
            <a:pPr algn="ctr"/>
            <a:endParaRPr lang="en-US" dirty="0">
              <a:latin typeface="Cambria" pitchFamily="18" charset="0"/>
            </a:endParaRPr>
          </a:p>
          <a:p>
            <a:pPr algn="ctr"/>
            <a:r>
              <a:rPr lang="en-US" dirty="0" smtClean="0">
                <a:latin typeface="Cambria" pitchFamily="18" charset="0"/>
              </a:rPr>
              <a:t>Director, National </a:t>
            </a:r>
            <a:r>
              <a:rPr lang="en-US" dirty="0">
                <a:latin typeface="Cambria" pitchFamily="18" charset="0"/>
              </a:rPr>
              <a:t>Resource Center for Academic Detailing</a:t>
            </a:r>
          </a:p>
          <a:p>
            <a:pPr algn="ctr"/>
            <a:r>
              <a:rPr lang="en-US" dirty="0">
                <a:latin typeface="Cambria" pitchFamily="18" charset="0"/>
              </a:rPr>
              <a:t>Division of Pharmacoepidemiology and Pharmacoeconomics </a:t>
            </a:r>
          </a:p>
          <a:p>
            <a:pPr algn="ctr" eaLnBrk="1" hangingPunct="1"/>
            <a:r>
              <a:rPr lang="en-US" dirty="0">
                <a:latin typeface="Cambria" pitchFamily="18" charset="0"/>
              </a:rPr>
              <a:t>Brigham and Women’s Hospital</a:t>
            </a:r>
          </a:p>
          <a:p>
            <a:pPr algn="ctr" eaLnBrk="1" hangingPunct="1"/>
            <a:r>
              <a:rPr lang="en-US" dirty="0">
                <a:latin typeface="Cambria" pitchFamily="18" charset="0"/>
              </a:rPr>
              <a:t>Harvard Medical School</a:t>
            </a:r>
          </a:p>
          <a:p>
            <a:pPr algn="ctr" eaLnBrk="1" hangingPunct="1"/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Evidence-based Medicine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Definition: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“Evidence-based medicine de-emphasizes intuition, unsystematic clinical experience, and </a:t>
            </a:r>
            <a:r>
              <a:rPr lang="en-US" dirty="0" err="1" smtClean="0"/>
              <a:t>pathophysiologic</a:t>
            </a:r>
            <a:r>
              <a:rPr lang="en-US" dirty="0" smtClean="0"/>
              <a:t> rationale as sufficient grounds for clinical decision making and stresses the examination of evidence from clinical research”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3" eaLnBrk="1" hangingPunct="1"/>
            <a:r>
              <a:rPr lang="en-US" dirty="0" smtClean="0"/>
              <a:t>JAMA, 1992, Evidence-based medicine working </a:t>
            </a:r>
            <a:r>
              <a:rPr lang="en-US" dirty="0" smtClean="0">
                <a:solidFill>
                  <a:schemeClr val="bg1"/>
                </a:solidFill>
              </a:rPr>
              <a:t>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Evidence-based Medicine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Definition: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“Evidence-based medicine </a:t>
            </a:r>
            <a:r>
              <a:rPr lang="en-US" b="1" i="1" dirty="0" smtClean="0"/>
              <a:t>de-emphasizes </a:t>
            </a:r>
            <a:r>
              <a:rPr lang="en-US" dirty="0" smtClean="0"/>
              <a:t>intuition, </a:t>
            </a:r>
            <a:r>
              <a:rPr lang="en-US" b="1" i="1" dirty="0" smtClean="0"/>
              <a:t>unsystematic</a:t>
            </a:r>
            <a:r>
              <a:rPr lang="en-US" dirty="0" smtClean="0"/>
              <a:t> clinical experience, and </a:t>
            </a:r>
            <a:r>
              <a:rPr lang="en-US" dirty="0" err="1" smtClean="0"/>
              <a:t>pathophysiologic</a:t>
            </a:r>
            <a:r>
              <a:rPr lang="en-US" dirty="0" smtClean="0"/>
              <a:t> rationale as </a:t>
            </a:r>
            <a:r>
              <a:rPr lang="en-US" b="1" i="1" dirty="0" smtClean="0"/>
              <a:t>sufficient</a:t>
            </a:r>
            <a:r>
              <a:rPr lang="en-US" dirty="0" smtClean="0"/>
              <a:t> grounds for clinical decision making and </a:t>
            </a:r>
            <a:r>
              <a:rPr lang="en-US" b="1" i="1" dirty="0" smtClean="0"/>
              <a:t>stresses</a:t>
            </a:r>
            <a:r>
              <a:rPr lang="en-US" dirty="0" smtClean="0"/>
              <a:t> the examination of evidence from clinical research”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3" eaLnBrk="1" hangingPunct="1"/>
            <a:r>
              <a:rPr lang="en-US" dirty="0" smtClean="0"/>
              <a:t>JAMA, 1992, Evidence-based medicine working </a:t>
            </a:r>
            <a:r>
              <a:rPr lang="en-US" dirty="0" smtClean="0">
                <a:solidFill>
                  <a:schemeClr val="bg1"/>
                </a:solidFill>
              </a:rPr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43457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Why do we need evidence-based medicine?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Problems with intuition and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pathophysiologic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rationale: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Leeches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Bleeding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Trepanning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era when most medical care did not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Primum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nocere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But we cannot laugh at history: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Pathophysiologic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rationale may still drive therapeutic choices</a:t>
            </a:r>
          </a:p>
          <a:p>
            <a:pPr lvl="1" eaLnBrk="1" hangingPunct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Flecainide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Post-menopausal hormone replacement</a:t>
            </a:r>
          </a:p>
          <a:p>
            <a:pPr lvl="1" eaLnBrk="1" hangingPunct="1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Ezetimibe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MRI for back pain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EBM in the Modern Era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438912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endParaRPr lang="en-US" sz="1000" dirty="0" smtClean="0">
              <a:latin typeface="Cambria" pitchFamily="18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2400" dirty="0" smtClean="0">
                <a:latin typeface="Cambria" pitchFamily="18" charset="0"/>
              </a:rPr>
              <a:t>Increasingly effective treatments</a:t>
            </a:r>
          </a:p>
          <a:p>
            <a:pPr eaLnBrk="1" hangingPunct="1"/>
            <a:r>
              <a:rPr lang="en-US" sz="2400" dirty="0" smtClean="0">
                <a:latin typeface="Cambria" pitchFamily="18" charset="0"/>
              </a:rPr>
              <a:t>Better understanding of risks/harms</a:t>
            </a:r>
          </a:p>
          <a:p>
            <a:pPr eaLnBrk="1" hangingPunct="1"/>
            <a:r>
              <a:rPr lang="en-US" sz="2400" dirty="0" smtClean="0">
                <a:latin typeface="Cambria" pitchFamily="18" charset="0"/>
              </a:rPr>
              <a:t>Mandate for health care system: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457200" y="3276600"/>
            <a:ext cx="2514600" cy="16764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Identify effective and safe treatments </a:t>
            </a:r>
            <a:endParaRPr lang="en-US" sz="2000" dirty="0"/>
          </a:p>
        </p:txBody>
      </p:sp>
      <p:sp>
        <p:nvSpPr>
          <p:cNvPr id="20" name="Flowchart: Process 19"/>
          <p:cNvSpPr/>
          <p:nvPr/>
        </p:nvSpPr>
        <p:spPr>
          <a:xfrm>
            <a:off x="3276600" y="3276600"/>
            <a:ext cx="2514600" cy="16764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2000" dirty="0" smtClean="0"/>
              <a:t>Increase their use</a:t>
            </a:r>
            <a:endParaRPr lang="en-US" sz="2000" dirty="0"/>
          </a:p>
        </p:txBody>
      </p:sp>
      <p:sp>
        <p:nvSpPr>
          <p:cNvPr id="21" name="Flowchart: Process 20"/>
          <p:cNvSpPr/>
          <p:nvPr/>
        </p:nvSpPr>
        <p:spPr>
          <a:xfrm>
            <a:off x="6172200" y="3276600"/>
            <a:ext cx="2514600" cy="16764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2000" dirty="0" smtClean="0"/>
              <a:t>Avoid causing harm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Arguments against EBM: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“Cookie-cutter” medicine</a:t>
            </a:r>
          </a:p>
          <a:p>
            <a:pPr eaLnBrk="1" hangingPunct="1"/>
            <a:r>
              <a:rPr lang="en-US" dirty="0" smtClean="0"/>
              <a:t>Loss of physician autonomy</a:t>
            </a:r>
          </a:p>
          <a:p>
            <a:pPr eaLnBrk="1" hangingPunct="1"/>
            <a:r>
              <a:rPr lang="en-US" dirty="0" smtClean="0"/>
              <a:t>Limitations of the evidence</a:t>
            </a:r>
          </a:p>
          <a:p>
            <a:pPr eaLnBrk="1" hangingPunct="1"/>
            <a:r>
              <a:rPr lang="en-US" dirty="0" smtClean="0"/>
              <a:t>De-personalization of medicine</a:t>
            </a:r>
          </a:p>
          <a:p>
            <a:pPr eaLnBrk="1" hangingPunct="1"/>
            <a:r>
              <a:rPr lang="en-US" dirty="0" smtClean="0"/>
              <a:t>Just about cutting costs</a:t>
            </a:r>
          </a:p>
          <a:p>
            <a:pPr eaLnBrk="1" hangingPunct="1"/>
            <a:r>
              <a:rPr lang="en-US" dirty="0" smtClean="0"/>
              <a:t>Creates new obligations or standards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Core issue: </a:t>
            </a:r>
            <a:r>
              <a:rPr lang="en-US" dirty="0" smtClean="0"/>
              <a:t>seen as a burden, not a service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What EBM is really about: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Clarifying when treatments work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Identifying gaps in knowledge</a:t>
            </a:r>
          </a:p>
          <a:p>
            <a:pPr eaLnBrk="1" hangingPunct="1"/>
            <a:r>
              <a:rPr lang="en-US" sz="2400" dirty="0" smtClean="0"/>
              <a:t>Arming clinicians to:</a:t>
            </a:r>
          </a:p>
          <a:p>
            <a:pPr lvl="1" eaLnBrk="1" hangingPunct="1">
              <a:buNone/>
            </a:pPr>
            <a:endParaRPr lang="en-US" dirty="0" smtClean="0">
              <a:latin typeface="Calibri" pitchFamily="34" charset="0"/>
            </a:endParaRPr>
          </a:p>
          <a:p>
            <a:pPr lvl="1" eaLnBrk="1" hangingPunct="1">
              <a:buFontTx/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6002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What does practicing EBM mean?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Clinical experience and instincts important</a:t>
            </a:r>
          </a:p>
          <a:p>
            <a:pPr eaLnBrk="1" hangingPunct="1"/>
            <a:r>
              <a:rPr lang="en-US" sz="2400" dirty="0" err="1" smtClean="0"/>
              <a:t>Pathophysiology</a:t>
            </a:r>
            <a:r>
              <a:rPr lang="en-US" sz="2400" dirty="0" smtClean="0"/>
              <a:t> must be understood</a:t>
            </a:r>
          </a:p>
          <a:p>
            <a:pPr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And then:</a:t>
            </a:r>
          </a:p>
          <a:p>
            <a:pPr lvl="1" eaLnBrk="1" hangingPunct="1"/>
            <a:r>
              <a:rPr lang="en-US" dirty="0" smtClean="0"/>
              <a:t>Use these tools to frame clinical questions</a:t>
            </a:r>
          </a:p>
          <a:p>
            <a:pPr lvl="1" eaLnBrk="1" hangingPunct="1"/>
            <a:r>
              <a:rPr lang="en-US" dirty="0" smtClean="0"/>
              <a:t>Identify the treatments that will 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Bringing EBM to Physicians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see the value of EBM, physicians must: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 able to learn the material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Understand where it fits with current practice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tools to help with implementation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Easy to use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Fit with workflow</a:t>
            </a:r>
          </a:p>
          <a:p>
            <a:pPr marL="667512" lvl="2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Additional information and data is coming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we are not ready to make the most of the new data, it will be a missed opportunity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Getting the Data to Clinicians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Give clinicians what they need:</a:t>
            </a:r>
          </a:p>
          <a:p>
            <a:pPr lvl="5"/>
            <a:r>
              <a:rPr lang="en-US" sz="2400" i="1" dirty="0" smtClean="0"/>
              <a:t>High quality data</a:t>
            </a:r>
          </a:p>
          <a:p>
            <a:pPr lvl="5"/>
            <a:r>
              <a:rPr lang="en-US" sz="2400" i="1" dirty="0" smtClean="0"/>
              <a:t>Relevant to clinical  practice</a:t>
            </a:r>
          </a:p>
          <a:p>
            <a:pPr lvl="5"/>
            <a:r>
              <a:rPr lang="en-US" sz="2400" i="1" dirty="0" smtClean="0"/>
              <a:t>Practical, easy-to-use format</a:t>
            </a:r>
          </a:p>
          <a:p>
            <a:pPr lvl="5"/>
            <a:r>
              <a:rPr lang="en-US" sz="2400" i="1" dirty="0" smtClean="0"/>
              <a:t>Customized to clinical setting</a:t>
            </a:r>
          </a:p>
          <a:p>
            <a:pPr lvl="5"/>
            <a:r>
              <a:rPr lang="en-US" sz="2400" i="1" dirty="0" smtClean="0"/>
              <a:t>Focused on real-world decisions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Academic detailing can meet these needs.</a:t>
            </a:r>
            <a:endParaRPr lang="en-US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Sources of Support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600" dirty="0" smtClean="0">
                <a:latin typeface="Cambria" pitchFamily="18" charset="0"/>
              </a:rPr>
              <a:t>NaRCAD is supported by a grant from the Agency for Healthcare Research and Quality (AHRQ)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600" dirty="0" smtClean="0">
                <a:latin typeface="Cambria" pitchFamily="18" charset="0"/>
              </a:rPr>
              <a:t>My current research projects are funded by AHRQ, PCORI, and non-profit foundations.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600" dirty="0" smtClean="0">
                <a:latin typeface="Cambria" pitchFamily="18" charset="0"/>
              </a:rPr>
              <a:t>I consult for the </a:t>
            </a:r>
            <a:r>
              <a:rPr lang="en-US" sz="2600" dirty="0" err="1" smtClean="0">
                <a:latin typeface="Cambria" pitchFamily="18" charset="0"/>
              </a:rPr>
              <a:t>Alosa</a:t>
            </a:r>
            <a:r>
              <a:rPr lang="en-US" sz="2600" dirty="0" smtClean="0">
                <a:latin typeface="Cambria" pitchFamily="18" charset="0"/>
              </a:rPr>
              <a:t> Foundation, a non-profit that supports academic detailing programs.  I do not accept personal compensation of any kind from any pharmaceutical companies, health insurers, or device manufacturers.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600" dirty="0" smtClean="0">
                <a:latin typeface="Cambria" pitchFamily="18" charset="0"/>
              </a:rPr>
              <a:t>DoPE accepts occasional unrestricted research grants from drug companies or health insurance companies to study specific drug safety and utilization </a:t>
            </a:r>
            <a:r>
              <a:rPr lang="en-US" sz="2600" dirty="0" smtClean="0">
                <a:solidFill>
                  <a:schemeClr val="bg1"/>
                </a:solidFill>
              </a:rPr>
              <a:t>questions.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Two Different Worlds of Communication: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381000" y="1493837"/>
            <a:ext cx="4038600" cy="46021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cap="small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Academia: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Clinician comes to us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Didactic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>
                <a:latin typeface="Cambria" pitchFamily="18" charset="0"/>
              </a:rPr>
              <a:t>Text-heavy, not visually engaging</a:t>
            </a:r>
            <a:endParaRPr lang="en-US" sz="2400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No idea of clinician’s perspective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Evaluation: minimal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Goal:  ????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1493837"/>
            <a:ext cx="4038600" cy="46021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cap="small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Industry: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Goes to the </a:t>
            </a:r>
            <a:r>
              <a:rPr lang="en-US" dirty="0" smtClean="0">
                <a:latin typeface="Cambria" pitchFamily="18" charset="0"/>
              </a:rPr>
              <a:t>clinician</a:t>
            </a:r>
            <a:endParaRPr lang="en-US" sz="2400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Interactive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dirty="0" smtClean="0">
                <a:latin typeface="Cambria" pitchFamily="18" charset="0"/>
              </a:rPr>
              <a:t>Graphic-based/visually stimulating</a:t>
            </a:r>
            <a:endParaRPr lang="en-US" sz="2400" dirty="0" smtClean="0">
              <a:latin typeface="Cambria" pitchFamily="18" charset="0"/>
            </a:endParaRP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Clinician-specific data informs discussion</a:t>
            </a:r>
          </a:p>
          <a:p>
            <a:pPr lvl="1" eaLnBrk="1" hangingPunct="1">
              <a:lnSpc>
                <a:spcPct val="7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Outcome is evaluated, and drives salary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dirty="0" smtClean="0">
                <a:latin typeface="Cambria" pitchFamily="18" charset="0"/>
              </a:rPr>
              <a:t>Goal: behavior change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4C12D-449C-4208-A42F-4015065C96F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9459" name="Slide Number Placeholder 17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7848600" y="601980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971800" y="8382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i="0">
              <a:latin typeface="Century Gothic" pitchFamily="34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8123528" cy="481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066800" y="3022937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Academia: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i="1" dirty="0" smtClean="0">
                <a:latin typeface="Cambria" pitchFamily="18" charset="0"/>
              </a:rPr>
              <a:t>Trusted Sources of 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i="1" dirty="0" smtClean="0">
                <a:latin typeface="Cambria" pitchFamily="18" charset="0"/>
              </a:rPr>
              <a:t>Clinical Information 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3124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 smtClean="0">
                <a:latin typeface="Cambria" pitchFamily="18" charset="0"/>
              </a:rPr>
              <a:t>Academic Detailing</a:t>
            </a:r>
            <a:endParaRPr lang="en-US" sz="2400" b="1" cap="small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3124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Drug Industry:</a:t>
            </a:r>
            <a:endParaRPr lang="en-US" sz="2000" dirty="0" smtClean="0">
              <a:latin typeface="Cambria" pitchFamily="18" charset="0"/>
            </a:endParaRPr>
          </a:p>
          <a:p>
            <a:r>
              <a:rPr lang="en-US" sz="2000" i="1" dirty="0" smtClean="0">
                <a:latin typeface="Cambria" pitchFamily="18" charset="0"/>
              </a:rPr>
              <a:t>Great Communicators</a:t>
            </a: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28600"/>
            <a:ext cx="9144000" cy="1447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4400" dirty="0">
                <a:latin typeface="Cambria" pitchFamily="18" charset="0"/>
                <a:ea typeface="+mj-ea"/>
                <a:cs typeface="+mj-cs"/>
              </a:rPr>
            </a:b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2800" b="1" dirty="0" smtClean="0"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2800" b="1" dirty="0" smtClean="0"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2800" b="1" dirty="0" smtClean="0"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Evidence-based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,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non-product-driven</a:t>
            </a:r>
            <a:r>
              <a:rPr lang="en-US" sz="2800" dirty="0" smtClean="0">
                <a:latin typeface="Cambria" pitchFamily="18" charset="0"/>
                <a:ea typeface="+mj-ea"/>
                <a:cs typeface="+mj-cs"/>
              </a:rPr>
              <a:t> </a:t>
            </a:r>
            <a:endParaRPr lang="en-US" sz="2800" dirty="0"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Cambria" pitchFamily="18" charset="0"/>
                <a:ea typeface="+mj-ea"/>
                <a:cs typeface="+mj-cs"/>
              </a:rPr>
              <a:t>research </a:t>
            </a:r>
            <a:r>
              <a:rPr lang="en-US" sz="2800" dirty="0">
                <a:latin typeface="Cambria" pitchFamily="18" charset="0"/>
                <a:ea typeface="+mj-ea"/>
                <a:cs typeface="+mj-cs"/>
              </a:rPr>
              <a:t>&amp;</a:t>
            </a:r>
            <a:r>
              <a:rPr lang="en-US" sz="2800" dirty="0" smtClean="0"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2800" dirty="0">
                <a:latin typeface="Cambria" pitchFamily="18" charset="0"/>
                <a:ea typeface="+mj-ea"/>
                <a:cs typeface="+mj-cs"/>
              </a:rPr>
              <a:t>communication </a:t>
            </a:r>
            <a:endParaRPr lang="en-US" sz="2800" dirty="0" smtClean="0">
              <a:latin typeface="Cambria" pitchFamily="18" charset="0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Cambria" pitchFamily="18" charset="0"/>
                <a:ea typeface="+mj-ea"/>
                <a:cs typeface="+mj-cs"/>
              </a:rPr>
              <a:t>about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real-world clinical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decisions</a:t>
            </a:r>
            <a:r>
              <a:rPr lang="en-US" sz="2800" dirty="0">
                <a:latin typeface="Cambria" pitchFamily="18" charset="0"/>
                <a:ea typeface="+mj-ea"/>
                <a:cs typeface="+mj-cs"/>
              </a:rPr>
              <a:t>.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</a:br>
            <a:endParaRPr lang="en-US" sz="4400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838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>What We Need: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The Logic of Academic Detailing: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676400"/>
            <a:ext cx="8305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Medical (and pharmacy) school faculty have a solid grasp of the evidence about drug benefits and risks…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i="1" dirty="0" smtClean="0"/>
              <a:t>but we’re often terrible communicators.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None/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Industry reps are superb communicators…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i="1" dirty="0" smtClean="0"/>
              <a:t>but their primary goal is to increase sales.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None/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Can the </a:t>
            </a:r>
            <a:r>
              <a:rPr lang="en-US" b="1" i="1" dirty="0" smtClean="0"/>
              <a:t>content </a:t>
            </a:r>
            <a:r>
              <a:rPr lang="en-US" dirty="0" smtClean="0"/>
              <a:t>of the former be communicated to clinicians through a </a:t>
            </a:r>
            <a:r>
              <a:rPr lang="en-US" b="1" i="1" dirty="0" smtClean="0"/>
              <a:t>‘delivery system’</a:t>
            </a:r>
            <a:r>
              <a:rPr lang="en-US" dirty="0" smtClean="0"/>
              <a:t> based on the latter?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6"/>
          <p:cNvSpPr>
            <a:spLocks noGrp="1"/>
          </p:cNvSpPr>
          <p:nvPr>
            <p:ph type="title" idx="4294967295"/>
          </p:nvPr>
        </p:nvSpPr>
        <p:spPr>
          <a:xfrm>
            <a:off x="1219200" y="533400"/>
            <a:ext cx="8229600" cy="715963"/>
          </a:xfrm>
        </p:spPr>
        <p:txBody>
          <a:bodyPr lIns="0" rIns="0" bIns="0" anchor="b"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cs typeface="Arial" charset="0"/>
              </a:rPr>
              <a:t>The Goal of Academic Detailing:</a:t>
            </a:r>
            <a:endParaRPr lang="en-US" sz="3600" b="1" dirty="0" smtClean="0">
              <a:solidFill>
                <a:schemeClr val="accent5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41987" name="Content Placeholder 7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8229600" cy="914399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800" i="1" dirty="0" smtClean="0">
                <a:latin typeface="Cambria" pitchFamily="18" charset="0"/>
              </a:rPr>
              <a:t>Closing the gap between: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>
                <a:latin typeface="Cambria" pitchFamily="18" charset="0"/>
              </a:rPr>
              <a:t>	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1800" dirty="0" smtClean="0">
              <a:latin typeface="Cambria" pitchFamily="18" charset="0"/>
            </a:endParaRPr>
          </a:p>
          <a:p>
            <a:pPr lvl="0" algn="ctr"/>
            <a:endParaRPr lang="en-US" sz="1800" b="1" dirty="0" smtClean="0"/>
          </a:p>
          <a:p>
            <a:pPr marL="0" indent="0">
              <a:lnSpc>
                <a:spcPct val="90000"/>
              </a:lnSpc>
            </a:pPr>
            <a:endParaRPr lang="en-US" sz="1800" dirty="0" smtClean="0">
              <a:latin typeface="Cambria" pitchFamily="18" charset="0"/>
            </a:endParaRPr>
          </a:p>
          <a:p>
            <a:pPr marL="0" indent="0">
              <a:lnSpc>
                <a:spcPct val="90000"/>
              </a:lnSpc>
            </a:pPr>
            <a:endParaRPr lang="en-US" sz="1800" dirty="0" smtClean="0">
              <a:latin typeface="Cambria" pitchFamily="18" charset="0"/>
            </a:endParaRPr>
          </a:p>
        </p:txBody>
      </p:sp>
      <p:sp>
        <p:nvSpPr>
          <p:cNvPr id="41988" name="Slide Number Placeholder 17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1989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85800"/>
            <a:ext cx="83820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905000"/>
            <a:ext cx="7772400" cy="44958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800" i="1" kern="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590800"/>
            <a:ext cx="1905000" cy="259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0" dirty="0" smtClean="0">
                <a:latin typeface="Cambria" pitchFamily="18" charset="0"/>
              </a:rPr>
              <a:t>Best Available Evidence</a:t>
            </a:r>
            <a:endParaRPr lang="en-US" sz="2800" i="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2590800"/>
            <a:ext cx="1828800" cy="259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0" dirty="0" smtClean="0">
                <a:latin typeface="Cambria" pitchFamily="18" charset="0"/>
              </a:rPr>
              <a:t>Actual Clinical Practice</a:t>
            </a:r>
            <a:endParaRPr lang="en-US" sz="2800" i="0" dirty="0">
              <a:latin typeface="Cambr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505200" y="3810000"/>
            <a:ext cx="22860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7"/>
          <p:cNvSpPr>
            <a:spLocks noGrp="1"/>
          </p:cNvSpPr>
          <p:nvPr>
            <p:ph idx="4294967295"/>
          </p:nvPr>
        </p:nvSpPr>
        <p:spPr>
          <a:xfrm>
            <a:off x="381000" y="838200"/>
            <a:ext cx="8229600" cy="48307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3200" dirty="0" smtClean="0">
                <a:latin typeface="Cambria" pitchFamily="18" charset="0"/>
              </a:rPr>
              <a:t>…So that clinical decisions are based only on the most current and accurate evidence about:</a:t>
            </a:r>
            <a:r>
              <a:rPr lang="en-US" sz="3200" b="1" i="1" dirty="0" smtClean="0">
                <a:latin typeface="Cambria" pitchFamily="18" charset="0"/>
              </a:rPr>
              <a:t>  </a:t>
            </a:r>
          </a:p>
          <a:p>
            <a:pPr marL="0" indent="0"/>
            <a:endParaRPr lang="en-US" sz="2700" dirty="0" smtClean="0"/>
          </a:p>
        </p:txBody>
      </p:sp>
      <p:sp>
        <p:nvSpPr>
          <p:cNvPr id="41988" name="Slide Number Placeholder 17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1989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685800"/>
            <a:ext cx="83820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32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2133600" y="1295400"/>
            <a:ext cx="7772400" cy="44958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800" i="1" kern="0" dirty="0">
              <a:latin typeface="+mn-lt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1524000" y="2057400"/>
          <a:ext cx="60198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NaRCAD History &amp; Impact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3058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Created with 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grant from AHRQ </a:t>
            </a:r>
            <a:r>
              <a:rPr lang="en-US" sz="2400" dirty="0" smtClean="0">
                <a:latin typeface="Cambria" pitchFamily="18" charset="0"/>
              </a:rPr>
              <a:t>in 2010, renewed in 2014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Helped establish and/or supported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34+ programs </a:t>
            </a:r>
            <a:r>
              <a:rPr lang="en-US" sz="2400" dirty="0" smtClean="0">
                <a:latin typeface="Cambria" pitchFamily="18" charset="0"/>
              </a:rPr>
              <a:t>in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16+ states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We’ve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trained 150+ Academic Detailers</a:t>
            </a:r>
          </a:p>
          <a:p>
            <a:pPr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We host the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Annual International Academic Detailing Conference</a:t>
            </a:r>
            <a:r>
              <a:rPr lang="en-US" sz="2400" dirty="0" smtClean="0">
                <a:latin typeface="Cambria" pitchFamily="18" charset="0"/>
              </a:rPr>
              <a:t>; this fall’s 2015 Conference will be our 3</a:t>
            </a:r>
            <a:r>
              <a:rPr lang="en-US" sz="2400" baseline="30000" dirty="0" smtClean="0">
                <a:latin typeface="Cambria" pitchFamily="18" charset="0"/>
              </a:rPr>
              <a:t>rd</a:t>
            </a:r>
            <a:r>
              <a:rPr lang="en-US" sz="2400" dirty="0" smtClean="0">
                <a:latin typeface="Cambria" pitchFamily="18" charset="0"/>
              </a:rPr>
              <a:t> annual.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155A02-F622-4116-9686-953CE38BFE8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Evolution of Academic Detailing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990600"/>
          <a:ext cx="85344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+mn-ea"/>
                <a:cs typeface="+mn-cs"/>
              </a:rPr>
              <a:t>The Content of Academic Detailing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752600"/>
            <a:ext cx="8229600" cy="452596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dirty="0" smtClean="0"/>
              <a:t>Well-trained clinicians (</a:t>
            </a:r>
            <a:r>
              <a:rPr lang="en-US" dirty="0" err="1" smtClean="0"/>
              <a:t>Pharm</a:t>
            </a:r>
            <a:r>
              <a:rPr lang="en-US" dirty="0" smtClean="0"/>
              <a:t>, RN, MD) visit clinicians in their offices and offer a </a:t>
            </a:r>
            <a:r>
              <a:rPr lang="en-US" b="1" dirty="0" smtClean="0"/>
              <a:t>service</a:t>
            </a:r>
            <a:r>
              <a:rPr lang="en-US" dirty="0" smtClean="0"/>
              <a:t> that provides </a:t>
            </a:r>
            <a:r>
              <a:rPr lang="en-US" b="1" dirty="0" smtClean="0"/>
              <a:t>non-commercial, evidence-based </a:t>
            </a:r>
            <a:r>
              <a:rPr lang="en-US" dirty="0" smtClean="0"/>
              <a:t>information about the </a:t>
            </a:r>
            <a:r>
              <a:rPr lang="en-US" b="1" dirty="0" smtClean="0"/>
              <a:t>comparative </a:t>
            </a:r>
            <a:r>
              <a:rPr lang="en-US" dirty="0" smtClean="0"/>
              <a:t>benefit, risk, and cost-effectiveness of treatments and tests used for common clinical problems.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The Method of Academic Detailing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524000"/>
            <a:ext cx="8229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Cambria" pitchFamily="18" charset="0"/>
              </a:rPr>
              <a:t>It’s educational outreach.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i="1" dirty="0" smtClean="0">
                <a:latin typeface="Cambria" pitchFamily="18" charset="0"/>
              </a:rPr>
              <a:t>Generally in the frontline clinician’s own office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2000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Cambria" pitchFamily="18" charset="0"/>
              </a:rPr>
              <a:t>Information is provided interactively, so the educator can: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latin typeface="Cambria" pitchFamily="18" charset="0"/>
              </a:rPr>
              <a:t>Understand where the MD is coming from in terms of knowledge, attitudes,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>
                <a:latin typeface="Cambria" pitchFamily="18" charset="0"/>
              </a:rPr>
              <a:t>Modify the presentation appropriately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i="1" dirty="0" smtClean="0">
                <a:latin typeface="Cambria" pitchFamily="18" charset="0"/>
              </a:rPr>
              <a:t>Keep the practitioner engaged</a:t>
            </a:r>
          </a:p>
          <a:p>
            <a:pPr marL="393192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2000" i="1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b="1" dirty="0" smtClean="0">
                <a:latin typeface="Cambria" pitchFamily="18" charset="0"/>
              </a:rPr>
              <a:t>The visit ends with specific practice-change  recommendations.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Cambria" pitchFamily="18" charset="0"/>
              </a:rPr>
              <a:t>Over time, the relationship is strengthened, based on trust and usefulness.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Today’s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Theme: </a:t>
            </a:r>
            <a:r>
              <a:rPr lang="en-US" sz="2000" dirty="0">
                <a:latin typeface="Cambria" pitchFamily="18" charset="0"/>
              </a:rPr>
              <a:t>(from the </a:t>
            </a:r>
            <a:r>
              <a:rPr lang="en-US" sz="2000" dirty="0" smtClean="0">
                <a:latin typeface="Cambria" pitchFamily="18" charset="0"/>
              </a:rPr>
              <a:t>Rally </a:t>
            </a:r>
            <a:r>
              <a:rPr lang="en-US" sz="2000" dirty="0">
                <a:latin typeface="Cambria" pitchFamily="18" charset="0"/>
              </a:rPr>
              <a:t>to </a:t>
            </a:r>
            <a:r>
              <a:rPr lang="en-US" sz="2000" dirty="0" smtClean="0">
                <a:latin typeface="Cambria" pitchFamily="18" charset="0"/>
              </a:rPr>
              <a:t>Restore </a:t>
            </a:r>
            <a:r>
              <a:rPr lang="en-US" sz="2000" dirty="0">
                <a:latin typeface="Cambria" pitchFamily="18" charset="0"/>
              </a:rPr>
              <a:t>S</a:t>
            </a:r>
            <a:r>
              <a:rPr lang="en-US" sz="2000" dirty="0" smtClean="0">
                <a:latin typeface="Cambria" pitchFamily="18" charset="0"/>
              </a:rPr>
              <a:t>anity</a:t>
            </a:r>
            <a:r>
              <a:rPr lang="en-US" sz="2000" dirty="0">
                <a:latin typeface="Cambria" pitchFamily="18" charset="0"/>
              </a:rPr>
              <a:t>, </a:t>
            </a:r>
            <a:r>
              <a:rPr lang="en-US" sz="2000" dirty="0" smtClean="0">
                <a:latin typeface="Cambria" pitchFamily="18" charset="0"/>
              </a:rPr>
              <a:t>Oct. </a:t>
            </a:r>
            <a:r>
              <a:rPr lang="en-US" sz="2000" dirty="0">
                <a:latin typeface="Cambria" pitchFamily="18" charset="0"/>
              </a:rPr>
              <a:t>2010)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43000"/>
            <a:ext cx="6934200" cy="512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What Academic Detailing is </a:t>
            </a:r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Not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115000"/>
            </a:pPr>
            <a:r>
              <a:rPr lang="en-US" dirty="0" smtClean="0"/>
              <a:t>Memos or brochures (“the truth”) sent through the mail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115000"/>
            </a:pPr>
            <a:r>
              <a:rPr lang="en-US" dirty="0" smtClean="0"/>
              <a:t>Lectures delivered in the doctor’s office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115000"/>
            </a:pPr>
            <a:r>
              <a:rPr lang="en-US" dirty="0" smtClean="0"/>
              <a:t>About formulary compliance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115000"/>
            </a:pPr>
            <a:r>
              <a:rPr lang="en-US" dirty="0" smtClean="0"/>
              <a:t>About cost reduction, primarily</a:t>
            </a:r>
          </a:p>
          <a:p>
            <a:pPr>
              <a:lnSpc>
                <a:spcPct val="90000"/>
              </a:lnSpc>
              <a:buClr>
                <a:schemeClr val="accent2">
                  <a:lumMod val="50000"/>
                </a:schemeClr>
              </a:buClr>
              <a:buSzPct val="115000"/>
            </a:pPr>
            <a:r>
              <a:rPr lang="en-US" dirty="0" smtClean="0"/>
              <a:t>Merely an attempt to un-do industry marketing</a:t>
            </a:r>
          </a:p>
          <a:p>
            <a:pPr lvl="1" eaLnBrk="1" hangingPunct="1">
              <a:lnSpc>
                <a:spcPct val="90000"/>
              </a:lnSpc>
              <a:buClr>
                <a:schemeClr val="accent2">
                  <a:lumMod val="50000"/>
                </a:schemeClr>
              </a:buClr>
              <a:buSzPct val="115000"/>
              <a:buNone/>
            </a:pPr>
            <a:r>
              <a:rPr lang="en-US" i="1" dirty="0" smtClean="0"/>
              <a:t>(that’s why it’s </a:t>
            </a:r>
            <a:r>
              <a:rPr lang="en-US" b="1" i="1" dirty="0" smtClean="0"/>
              <a:t>not </a:t>
            </a:r>
            <a:r>
              <a:rPr lang="en-US" i="1" dirty="0" smtClean="0"/>
              <a:t>‘counter-detailing’!)</a:t>
            </a: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/>
              <a:t>Differing Scales of Academic Detailing Programs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9144000" cy="487838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Temporary Programs:</a:t>
            </a:r>
            <a:endParaRPr lang="en-US" sz="27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700" dirty="0" smtClean="0">
                <a:latin typeface="Cambria" pitchFamily="18" charset="0"/>
              </a:rPr>
              <a:t>Specific issue over smaller timeframe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700" dirty="0" smtClean="0">
                <a:latin typeface="Cambria" pitchFamily="18" charset="0"/>
              </a:rPr>
              <a:t>Redeployment of current resources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US" sz="27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Longer Term Programs: </a:t>
            </a:r>
            <a:r>
              <a:rPr lang="en-US" sz="27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(Limited Scale)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700" dirty="0" smtClean="0">
                <a:latin typeface="Cambria" pitchFamily="18" charset="0"/>
              </a:rPr>
              <a:t>Redistribution of current resources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700" dirty="0" smtClean="0">
                <a:latin typeface="Cambria" pitchFamily="18" charset="0"/>
              </a:rPr>
              <a:t>Multiple issues across multiple disease areas</a:t>
            </a:r>
          </a:p>
          <a:p>
            <a:pPr lvl="1">
              <a:lnSpc>
                <a:spcPct val="80000"/>
              </a:lnSpc>
            </a:pPr>
            <a:endParaRPr lang="en-US" sz="27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Longer Term Programs: </a:t>
            </a:r>
            <a:r>
              <a:rPr lang="en-US" sz="2700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(Large Scale)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n-US" sz="2700" dirty="0" smtClean="0">
                <a:latin typeface="Cambria" pitchFamily="18" charset="0"/>
              </a:rPr>
              <a:t>Dedicated resources on broad range of medical areas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91312"/>
            <a:ext cx="8305800" cy="7040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Flexible Uses of Academic Detailing: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1447800"/>
            <a:ext cx="8305800" cy="464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0" dirty="0" smtClean="0">
                <a:solidFill>
                  <a:schemeClr val="tx1"/>
                </a:solidFill>
                <a:latin typeface="Cambria" pitchFamily="18" charset="0"/>
              </a:rPr>
              <a:t>Improving Knowledge</a:t>
            </a:r>
          </a:p>
          <a:p>
            <a:pPr lvl="1" algn="ctr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i="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0" dirty="0" smtClean="0">
                <a:solidFill>
                  <a:schemeClr val="tx1"/>
                </a:solidFill>
                <a:latin typeface="Cambria" pitchFamily="18" charset="0"/>
              </a:rPr>
              <a:t>Changing Treatment</a:t>
            </a:r>
          </a:p>
          <a:p>
            <a:pPr algn="ctr" eaLnBrk="1" hangingPunct="1">
              <a:lnSpc>
                <a:spcPct val="80000"/>
              </a:lnSpc>
            </a:pPr>
            <a:endParaRPr lang="en-US" sz="2800" i="0" dirty="0" smtClean="0">
              <a:solidFill>
                <a:schemeClr val="tx1"/>
              </a:solidFill>
              <a:latin typeface="Cambria" pitchFamily="18" charset="0"/>
            </a:endParaRPr>
          </a:p>
          <a:p>
            <a:pPr lvl="1" algn="ctr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0" dirty="0" smtClean="0">
                <a:solidFill>
                  <a:schemeClr val="tx1"/>
                </a:solidFill>
                <a:latin typeface="Cambria" pitchFamily="18" charset="0"/>
              </a:rPr>
              <a:t>Advancing Patient Education</a:t>
            </a:r>
          </a:p>
          <a:p>
            <a:pPr lvl="1" algn="ctr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i="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0" dirty="0" smtClean="0">
                <a:solidFill>
                  <a:schemeClr val="tx1"/>
                </a:solidFill>
                <a:latin typeface="Cambria" pitchFamily="18" charset="0"/>
              </a:rPr>
              <a:t>Increasing Diagnosis &amp; Screening</a:t>
            </a:r>
          </a:p>
          <a:p>
            <a:pPr lvl="1" algn="ctr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800" i="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i="0" dirty="0" smtClean="0">
                <a:solidFill>
                  <a:schemeClr val="tx1"/>
                </a:solidFill>
                <a:latin typeface="Cambria" pitchFamily="18" charset="0"/>
              </a:rPr>
              <a:t>Expanding Use of Complementary Resources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7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838200"/>
          </a:xfrm>
        </p:spPr>
        <p:txBody>
          <a:bodyPr lIns="0" rIns="0" bIns="0">
            <a:noAutofit/>
          </a:bodyPr>
          <a:lstStyle/>
          <a:p>
            <a:pPr algn="ctr" eaLnBrk="1" hangingPunct="1"/>
            <a:r>
              <a:rPr lang="en-US" sz="3200" b="1" dirty="0" smtClean="0">
                <a:cs typeface="Arial" charset="0"/>
              </a:rPr>
              <a:t>Clinical Education Programs in the U.S.</a:t>
            </a:r>
            <a:endParaRPr lang="en-US" sz="3200" b="1" dirty="0" smtClean="0"/>
          </a:p>
        </p:txBody>
      </p:sp>
      <p:sp>
        <p:nvSpPr>
          <p:cNvPr id="23558" name="Slide Number Placeholder 17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3559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685800"/>
            <a:ext cx="7772400" cy="685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sz="2400" b="0" i="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3562" name="Content Placeholder 3"/>
          <p:cNvSpPr>
            <a:spLocks/>
          </p:cNvSpPr>
          <p:nvPr/>
        </p:nvSpPr>
        <p:spPr bwMode="auto">
          <a:xfrm>
            <a:off x="4614863" y="1773238"/>
            <a:ext cx="417195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"/>
            </a:pPr>
            <a:endParaRPr lang="en-US" b="0" i="0">
              <a:latin typeface="Constantia" pitchFamily="18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767" y="1066800"/>
            <a:ext cx="819002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80000"/>
              </a:lnSpc>
              <a:spcAft>
                <a:spcPts val="600"/>
              </a:spcAft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Global Programs:</a:t>
            </a:r>
          </a:p>
        </p:txBody>
      </p:sp>
      <p:sp>
        <p:nvSpPr>
          <p:cNvPr id="4" name="Content Placeholder 9"/>
          <p:cNvSpPr>
            <a:spLocks noGrp="1"/>
          </p:cNvSpPr>
          <p:nvPr>
            <p:ph idx="1"/>
          </p:nvPr>
        </p:nvSpPr>
        <p:spPr>
          <a:xfrm>
            <a:off x="5181600" y="1676400"/>
            <a:ext cx="3429000" cy="3962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80000"/>
              </a:lnSpc>
            </a:pPr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Australia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Canada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Netherlands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New Zealand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Norway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Portugal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Sweden 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United Kingdom</a:t>
            </a:r>
          </a:p>
          <a:p>
            <a:pPr marL="285750" indent="-285750">
              <a:lnSpc>
                <a:spcPct val="80000"/>
              </a:lnSpc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Japan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	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			</a:t>
            </a:r>
            <a:r>
              <a:rPr lang="en-US" sz="2000" i="1" dirty="0" smtClean="0"/>
              <a:t>(Partial List)</a:t>
            </a:r>
          </a:p>
        </p:txBody>
      </p:sp>
      <p:pic>
        <p:nvPicPr>
          <p:cNvPr id="84994" name="Picture 2" descr="http://dream2clean.com/wp-content/uploads/2010/08/PSD-Globe-640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4038600" cy="4038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85800" y="12954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5" name="Title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525000" cy="838200"/>
          </a:xfrm>
        </p:spPr>
        <p:txBody>
          <a:bodyPr lIns="0" rIns="0" bIns="0">
            <a:noAutofit/>
          </a:bodyPr>
          <a:lstStyle/>
          <a:p>
            <a:pPr algn="ctr" eaLnBrk="1" hangingPunct="1"/>
            <a:r>
              <a:rPr lang="en-US" sz="3600" b="1" dirty="0" smtClean="0">
                <a:cs typeface="Arial" charset="0"/>
              </a:rPr>
              <a:t/>
            </a:r>
            <a:br>
              <a:rPr lang="en-US" sz="3600" b="1" dirty="0" smtClean="0">
                <a:cs typeface="Arial" charset="0"/>
              </a:rPr>
            </a:br>
            <a:r>
              <a:rPr lang="en-US" sz="2800" b="1" dirty="0" smtClean="0">
                <a:cs typeface="Arial" charset="0"/>
              </a:rPr>
              <a:t>Academic Detailing Programs are Covering: </a:t>
            </a:r>
            <a:r>
              <a:rPr lang="en-US" sz="2400" i="1" dirty="0" smtClean="0">
                <a:cs typeface="Arial" charset="0"/>
              </a:rPr>
              <a:t>[Partial List]</a:t>
            </a:r>
            <a:endParaRPr lang="en-US" sz="3600" i="1" dirty="0" smtClean="0"/>
          </a:p>
        </p:txBody>
      </p:sp>
      <p:sp>
        <p:nvSpPr>
          <p:cNvPr id="23558" name="Slide Number Placeholder 17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3559" name="Slide Number Placeholder 2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en-US" sz="1200" b="0" i="0">
              <a:solidFill>
                <a:srgbClr val="045C75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3561" name="Content Placeholder 2"/>
          <p:cNvSpPr>
            <a:spLocks/>
          </p:cNvSpPr>
          <p:nvPr/>
        </p:nvSpPr>
        <p:spPr bwMode="auto">
          <a:xfrm>
            <a:off x="428625" y="1773238"/>
            <a:ext cx="4033838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"/>
            </a:pPr>
            <a:endParaRPr lang="en-US" sz="1700" b="0" i="0">
              <a:latin typeface="Constantia" pitchFamily="18" charset="0"/>
              <a:cs typeface="Arial" charset="0"/>
            </a:endParaRPr>
          </a:p>
        </p:txBody>
      </p:sp>
      <p:sp>
        <p:nvSpPr>
          <p:cNvPr id="23562" name="Content Placeholder 3"/>
          <p:cNvSpPr>
            <a:spLocks/>
          </p:cNvSpPr>
          <p:nvPr/>
        </p:nvSpPr>
        <p:spPr bwMode="auto">
          <a:xfrm>
            <a:off x="4614863" y="1773238"/>
            <a:ext cx="417195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"/>
            </a:pPr>
            <a:endParaRPr lang="en-US" b="0" i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Academic Detailing in Practice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Brings EBM to clinicians in a way that is: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clinicians see academic detailing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as a service</a:t>
            </a:r>
            <a:r>
              <a:rPr lang="en-US" sz="2400" dirty="0" smtClean="0"/>
              <a:t>, they are primed to use the information to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improve patient care and outcomes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219200" y="1828800"/>
          <a:ext cx="6553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small" dirty="0" smtClean="0"/>
              <a:t>Contact Information:</a:t>
            </a:r>
            <a:endParaRPr lang="en-US" sz="4800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15400" cy="4617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NaRCAD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400" dirty="0" smtClean="0"/>
              <a:t>Division of Pharmacoepidemiology &amp; Pharmacoeconomics</a:t>
            </a:r>
            <a:br>
              <a:rPr lang="en-US" sz="2400" dirty="0" smtClean="0"/>
            </a:br>
            <a:r>
              <a:rPr lang="en-US" sz="2400" dirty="0" smtClean="0"/>
              <a:t>Brigham and Women’s Hospital &amp; Harvard Medical School</a:t>
            </a:r>
            <a:br>
              <a:rPr lang="en-US" sz="2400" dirty="0" smtClean="0"/>
            </a:br>
            <a:r>
              <a:rPr lang="en-US" sz="2400" dirty="0" smtClean="0"/>
              <a:t>419 Boylston Street, Floor 6 | Boston, MA 02116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>
                <a:solidFill>
                  <a:srgbClr val="0070C0"/>
                </a:solidFill>
              </a:rPr>
              <a:t>857.307.3801 | narcad@partners.org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2800" b="1" dirty="0" smtClean="0"/>
              <a:t>www.narcad.org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Connect with us on social media: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pic>
        <p:nvPicPr>
          <p:cNvPr id="5" name="Picture 4" descr="Social Media Ic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5181600"/>
            <a:ext cx="3581400" cy="922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The Lay of the Land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mbria" pitchFamily="18" charset="0"/>
              </a:rPr>
              <a:t>Medical care should be effective, safe, and as affordable as possible.</a:t>
            </a:r>
          </a:p>
          <a:p>
            <a:pPr eaLnBrk="1" hangingPunct="1"/>
            <a:r>
              <a:rPr lang="en-US" dirty="0" smtClean="0">
                <a:latin typeface="Cambria" pitchFamily="18" charset="0"/>
              </a:rPr>
              <a:t>But: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We know that medical care is not optimal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Effective therapies underused 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Adverse events and errors common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Patients struggle to pay medical bills</a:t>
            </a:r>
          </a:p>
          <a:p>
            <a:pPr lvl="2" eaLnBrk="1" hangingPunct="1"/>
            <a:r>
              <a:rPr lang="en-US" dirty="0" smtClean="0">
                <a:latin typeface="Cambria" pitchFamily="18" charset="0"/>
              </a:rPr>
              <a:t>and programs have trouble with rising expenses…</a:t>
            </a:r>
          </a:p>
          <a:p>
            <a:pPr eaLnBrk="1" hangingPunct="1"/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Potential of Modern Medicine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Tremendous reductions in morbidity and mortality</a:t>
            </a:r>
          </a:p>
          <a:p>
            <a:pPr lvl="1" eaLnBrk="1" hangingPunct="1"/>
            <a:r>
              <a:rPr lang="en-US" dirty="0" smtClean="0"/>
              <a:t>Cardiovascular disease</a:t>
            </a:r>
          </a:p>
          <a:p>
            <a:pPr lvl="1" eaLnBrk="1" hangingPunct="1"/>
            <a:r>
              <a:rPr lang="en-US" dirty="0" smtClean="0"/>
              <a:t>HIV infection</a:t>
            </a:r>
          </a:p>
          <a:p>
            <a:pPr lvl="1" eaLnBrk="1" hangingPunct="1"/>
            <a:r>
              <a:rPr lang="en-US" dirty="0" smtClean="0"/>
              <a:t>Gastrointestinal disease</a:t>
            </a:r>
          </a:p>
          <a:p>
            <a:pPr lvl="1" eaLnBrk="1" hangingPunct="1"/>
            <a:r>
              <a:rPr lang="en-US" dirty="0" smtClean="0"/>
              <a:t>and many other areas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Potential Not Achieved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mbria" pitchFamily="18" charset="0"/>
              </a:rPr>
              <a:t>Underuse of beneficial treatments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Beta-blockers/statins post-MI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Insulin for diabetes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Treatment of depression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Screening for colorectal cancer</a:t>
            </a:r>
          </a:p>
          <a:p>
            <a:pPr lvl="1" eaLnBrk="1" hangingPunct="1"/>
            <a:endParaRPr lang="en-US" dirty="0" smtClean="0">
              <a:latin typeface="Cambria" pitchFamily="18" charset="0"/>
            </a:endParaRPr>
          </a:p>
          <a:p>
            <a:pPr eaLnBrk="1" hangingPunct="1"/>
            <a:r>
              <a:rPr lang="en-US" dirty="0" smtClean="0">
                <a:latin typeface="Cambria" pitchFamily="18" charset="0"/>
              </a:rPr>
              <a:t>Just publishing research is not enough</a:t>
            </a:r>
          </a:p>
          <a:p>
            <a:pPr lvl="1" eaLnBrk="1" hangingPunct="1"/>
            <a:r>
              <a:rPr lang="en-US" dirty="0" smtClean="0">
                <a:latin typeface="Cambria" pitchFamily="18" charset="0"/>
              </a:rPr>
              <a:t>ALLHAT and treatment </a:t>
            </a:r>
            <a:r>
              <a:rPr lang="en-US" dirty="0" smtClean="0">
                <a:solidFill>
                  <a:schemeClr val="bg1"/>
                </a:solidFill>
              </a:rPr>
              <a:t>of hypertension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Causing Bad Outcomes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atin typeface="Cambria" pitchFamily="18" charset="0"/>
              </a:rPr>
              <a:t>Use in different populations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Cambria" pitchFamily="18" charset="0"/>
              </a:rPr>
              <a:t>Spironolactone</a:t>
            </a:r>
            <a:r>
              <a:rPr lang="en-US" dirty="0" smtClean="0">
                <a:latin typeface="Cambria" pitchFamily="18" charset="0"/>
              </a:rPr>
              <a:t> and the RALES trials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atin typeface="Cambria" pitchFamily="18" charset="0"/>
              </a:rPr>
              <a:t>Side effects not previously recognized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ambria" pitchFamily="18" charset="0"/>
              </a:rPr>
              <a:t>Implantable defibrillators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Cambria" pitchFamily="18" charset="0"/>
              </a:rPr>
              <a:t>Rosiglitazone</a:t>
            </a:r>
            <a:r>
              <a:rPr lang="en-US" dirty="0" smtClean="0">
                <a:latin typeface="Cambria" pitchFamily="18" charset="0"/>
              </a:rPr>
              <a:t> (Avandia)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Cambria" pitchFamily="18" charset="0"/>
              </a:rPr>
              <a:t>Rofecoxib</a:t>
            </a:r>
            <a:r>
              <a:rPr lang="en-US" dirty="0" smtClean="0">
                <a:latin typeface="Cambria" pitchFamily="18" charset="0"/>
              </a:rPr>
              <a:t> (Vioxx)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latin typeface="Cambria" pitchFamily="18" charset="0"/>
              </a:rPr>
              <a:t>Ineffective for important endpoints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latin typeface="Cambria" pitchFamily="18" charset="0"/>
              </a:rPr>
              <a:t>Ezetimibe (Zetia)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>
                <a:latin typeface="Cambria" pitchFamily="18" charset="0"/>
              </a:rPr>
              <a:t>Opportunity cost of ineffective care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Making Expensive Choices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mbria" pitchFamily="18" charset="0"/>
              </a:rPr>
              <a:t>Coronary artery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mbria" pitchFamily="18" charset="0"/>
              </a:rPr>
              <a:t>Persistent use of stents for stable angina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mbria" pitchFamily="18" charset="0"/>
              </a:rPr>
              <a:t>Hypertension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mbria" pitchFamily="18" charset="0"/>
              </a:rPr>
              <a:t>&lt;10% of patients prescribed </a:t>
            </a:r>
            <a:r>
              <a:rPr lang="en-US" dirty="0" err="1" smtClean="0">
                <a:latin typeface="Cambria" pitchFamily="18" charset="0"/>
              </a:rPr>
              <a:t>thiazides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(Fischer and Avorn, 2004)</a:t>
            </a:r>
            <a:endParaRPr lang="en-US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latin typeface="Cambria" pitchFamily="18" charset="0"/>
              </a:rPr>
              <a:t>Clopidogrel</a:t>
            </a:r>
            <a:endParaRPr lang="en-US" b="1" dirty="0" smtClean="0">
              <a:latin typeface="Cambr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mbria" pitchFamily="18" charset="0"/>
              </a:rPr>
              <a:t>50% of use not indicated </a:t>
            </a:r>
            <a:r>
              <a:rPr lang="en-US" sz="2400" dirty="0" smtClean="0">
                <a:latin typeface="Cambria" pitchFamily="18" charset="0"/>
              </a:rPr>
              <a:t>(Choudhry, 2008)</a:t>
            </a:r>
            <a:endParaRPr lang="en-US" dirty="0" smtClean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Cambria" pitchFamily="18" charset="0"/>
              </a:rPr>
              <a:t>More costly prescriptions decrease adherence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mbria" pitchFamily="18" charset="0"/>
              </a:rPr>
              <a:t>Both for new prescriptions </a:t>
            </a:r>
            <a:r>
              <a:rPr lang="en-US" sz="2400" dirty="0" smtClean="0">
                <a:latin typeface="Cambria" pitchFamily="18" charset="0"/>
              </a:rPr>
              <a:t>(Fischer 2011) </a:t>
            </a:r>
            <a:r>
              <a:rPr lang="en-US" dirty="0" smtClean="0">
                <a:latin typeface="Cambria" pitchFamily="18" charset="0"/>
              </a:rPr>
              <a:t>and renewals </a:t>
            </a:r>
            <a:r>
              <a:rPr lang="en-US" sz="2400" dirty="0" smtClean="0">
                <a:latin typeface="Cambria" pitchFamily="18" charset="0"/>
              </a:rPr>
              <a:t>(Shrank, 2006)</a:t>
            </a: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How Do We Move Forward?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needed to improve the effectiveness, safety, and cost of medical care?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Clear evidence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about what works</a:t>
            </a:r>
          </a:p>
          <a:p>
            <a:pPr lvl="1"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More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effective </a:t>
            </a:r>
            <a:r>
              <a:rPr lang="en-US" b="1" u="sng" smtClean="0">
                <a:solidFill>
                  <a:schemeClr val="accent2">
                    <a:lumMod val="50000"/>
                  </a:schemeClr>
                </a:solidFill>
              </a:rPr>
              <a:t>translation</a:t>
            </a:r>
            <a:r>
              <a:rPr lang="en-US" b="1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into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practice</a:t>
            </a:r>
          </a:p>
          <a:p>
            <a:pPr lvl="1" eaLnBrk="1" hangingPunct="1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93192" lvl="1" indent="0" eaLnBrk="1" hangingPunct="1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1529</TotalTime>
  <Words>1421</Words>
  <Application>Microsoft Macintosh PowerPoint</Application>
  <PresentationFormat>On-screen Show (4:3)</PresentationFormat>
  <Paragraphs>310</Paragraphs>
  <Slides>37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PowerPoint Presentation</vt:lpstr>
      <vt:lpstr>Sources of Support</vt:lpstr>
      <vt:lpstr>PowerPoint Presentation</vt:lpstr>
      <vt:lpstr>The Lay of the Land</vt:lpstr>
      <vt:lpstr>Potential of Modern Medicine</vt:lpstr>
      <vt:lpstr>Potential Not Achieved</vt:lpstr>
      <vt:lpstr>Causing Bad Outcomes</vt:lpstr>
      <vt:lpstr>Making Expensive Choices</vt:lpstr>
      <vt:lpstr>How Do We Move Forward?</vt:lpstr>
      <vt:lpstr>Evidence-based Medicine</vt:lpstr>
      <vt:lpstr>Evidence-based Medicine</vt:lpstr>
      <vt:lpstr>Why do we need evidence-based medicine?</vt:lpstr>
      <vt:lpstr>But we cannot laugh at history:</vt:lpstr>
      <vt:lpstr>EBM in the Modern Era</vt:lpstr>
      <vt:lpstr>Arguments against EBM:</vt:lpstr>
      <vt:lpstr>What EBM is really about:</vt:lpstr>
      <vt:lpstr>What does practicing EBM mean?</vt:lpstr>
      <vt:lpstr>Bringing EBM to Physicians</vt:lpstr>
      <vt:lpstr>Getting the Data to Clinicians</vt:lpstr>
      <vt:lpstr>Two Different Worlds of Communication:</vt:lpstr>
      <vt:lpstr>PowerPoint Presentation</vt:lpstr>
      <vt:lpstr>PowerPoint Presentation</vt:lpstr>
      <vt:lpstr>The Logic of Academic Detailing:</vt:lpstr>
      <vt:lpstr>The Goal of Academic Detailing:</vt:lpstr>
      <vt:lpstr>PowerPoint Presentation</vt:lpstr>
      <vt:lpstr>NaRCAD History &amp; Impact</vt:lpstr>
      <vt:lpstr>Evolution of Academic Detailing</vt:lpstr>
      <vt:lpstr>The Content of Academic Detailing</vt:lpstr>
      <vt:lpstr>The Method of Academic Detailing</vt:lpstr>
      <vt:lpstr>What Academic Detailing is Not:</vt:lpstr>
      <vt:lpstr>Differing Scales of Academic Detailing Programs</vt:lpstr>
      <vt:lpstr>Flexible Uses of Academic Detailing:</vt:lpstr>
      <vt:lpstr>Clinical Education Programs in the U.S.</vt:lpstr>
      <vt:lpstr>Global Programs:</vt:lpstr>
      <vt:lpstr> Academic Detailing Programs are Covering: [Partial List]</vt:lpstr>
      <vt:lpstr>Academic Detailing in Practice</vt:lpstr>
      <vt:lpstr>Contact Information: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Meghan</dc:creator>
  <cp:lastModifiedBy>Michael Fischer</cp:lastModifiedBy>
  <cp:revision>191</cp:revision>
  <dcterms:created xsi:type="dcterms:W3CDTF">2010-11-22T18:34:10Z</dcterms:created>
  <dcterms:modified xsi:type="dcterms:W3CDTF">2015-09-27T22:48:48Z</dcterms:modified>
</cp:coreProperties>
</file>